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4" r:id="rId6"/>
    <p:sldId id="262" r:id="rId7"/>
    <p:sldId id="270" r:id="rId8"/>
    <p:sldId id="272" r:id="rId9"/>
    <p:sldId id="276" r:id="rId10"/>
    <p:sldId id="277" r:id="rId11"/>
    <p:sldId id="268" r:id="rId12"/>
    <p:sldId id="265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howGuides="1">
      <p:cViewPr varScale="1">
        <p:scale>
          <a:sx n="118" d="100"/>
          <a:sy n="118" d="100"/>
        </p:scale>
        <p:origin x="1738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042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889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530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5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863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201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729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57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305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90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A793A-2AB9-4AF7-92AF-436A3D387401}" type="datetimeFigureOut">
              <a:rPr lang="fr-FR" smtClean="0"/>
              <a:t>03/11/2021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462AF-D29A-4B7C-93B7-4A62B40BA9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642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inkedin.com/in/nicolas-fusier-8077a033/" TargetMode="External"/><Relationship Id="rId3" Type="http://schemas.openxmlformats.org/officeDocument/2006/relationships/hyperlink" Target="mailto:gao.yinyan@ccifc.org" TargetMode="External"/><Relationship Id="rId7" Type="http://schemas.openxmlformats.org/officeDocument/2006/relationships/hyperlink" Target="http://www.dragonflygroup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01.safelinks.protection.outlook.com/?url=https://www.linkedin.com/in/eric-bouteiller/&amp;data=02|01||085cd755f7214122a04f08d674667c29|84df9e7fe9f640afb435aaaaaaaaaaaa|1|0|636824380845845949&amp;sdata=izieQFe%2ByfJo%2Bx0Jq9PA0uVX3eFxKhZBStMydlbDxTw%3D&amp;reserved=0" TargetMode="External"/><Relationship Id="rId5" Type="http://schemas.openxmlformats.org/officeDocument/2006/relationships/hyperlink" Target="http://www.cornerstone-group.com/" TargetMode="External"/><Relationship Id="rId10" Type="http://schemas.openxmlformats.org/officeDocument/2006/relationships/image" Target="../media/image3.jpeg"/><Relationship Id="rId4" Type="http://schemas.openxmlformats.org/officeDocument/2006/relationships/hyperlink" Target="http://www.ceibs.edu/" TargetMode="External"/><Relationship Id="rId9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-30822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CCI FRANCE CHINE</a:t>
            </a:r>
            <a:br>
              <a:rPr lang="en-US" dirty="0"/>
            </a:br>
            <a:r>
              <a:rPr lang="en-US" dirty="0"/>
              <a:t>HR CLUB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4E8E087C-335C-4163-A251-A83BB05EF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/>
              <a:t>November 3rd, 2021, </a:t>
            </a:r>
            <a:br>
              <a:rPr lang="en-US" dirty="0"/>
            </a:br>
            <a:r>
              <a:rPr lang="en-US" dirty="0"/>
              <a:t>9h00 to 10h30</a:t>
            </a:r>
          </a:p>
          <a:p>
            <a:r>
              <a:rPr lang="en-US" dirty="0"/>
              <a:t>CCI FRANCE CHINE, Beijing Office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BECF62F-277F-4CDC-96E4-DC4EFE6E22A9}"/>
              </a:ext>
            </a:extLst>
          </p:cNvPr>
          <p:cNvSpPr txBox="1">
            <a:spLocks/>
          </p:cNvSpPr>
          <p:nvPr/>
        </p:nvSpPr>
        <p:spPr>
          <a:xfrm>
            <a:off x="6300192" y="1200559"/>
            <a:ext cx="2368352" cy="5226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6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641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Agenda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D81BD-51BA-4670-97B9-B0CF98A62F82}"/>
              </a:ext>
            </a:extLst>
          </p:cNvPr>
          <p:cNvSpPr txBox="1"/>
          <p:nvPr/>
        </p:nvSpPr>
        <p:spPr>
          <a:xfrm>
            <a:off x="971600" y="2737405"/>
            <a:ext cx="7772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What is our Club and our Mission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Today’s session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Tx/>
              <a:buChar char="-"/>
            </a:pPr>
            <a:r>
              <a:rPr lang="en-US" sz="2400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70085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641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WHAT IS </a:t>
            </a:r>
            <a:br>
              <a:rPr lang="en-US" sz="4000" dirty="0"/>
            </a:br>
            <a:r>
              <a:rPr lang="en-US" sz="4000" dirty="0"/>
              <a:t>A CCI FRANCE CHINE CLUB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4D81BD-51BA-4670-97B9-B0CF98A62F82}"/>
              </a:ext>
            </a:extLst>
          </p:cNvPr>
          <p:cNvSpPr txBox="1"/>
          <p:nvPr/>
        </p:nvSpPr>
        <p:spPr>
          <a:xfrm>
            <a:off x="2915816" y="2636912"/>
            <a:ext cx="268278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Platform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Share best practices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Discuss </a:t>
            </a:r>
          </a:p>
        </p:txBody>
      </p:sp>
    </p:spTree>
    <p:extLst>
      <p:ext uri="{BB962C8B-B14F-4D97-AF65-F5344CB8AC3E}">
        <p14:creationId xmlns:p14="http://schemas.microsoft.com/office/powerpoint/2010/main" val="296433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27FD4-804D-470D-984E-D44640187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2843879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help HR Professionals to succeed </a:t>
            </a:r>
          </a:p>
          <a:p>
            <a:pPr marL="0" indent="0" algn="ctr">
              <a:buNone/>
            </a:pPr>
            <a:r>
              <a:rPr lang="en-US" dirty="0"/>
              <a:t>in French companies in China, </a:t>
            </a:r>
          </a:p>
          <a:p>
            <a:pPr marL="0" indent="0" algn="ctr">
              <a:buNone/>
            </a:pPr>
            <a:r>
              <a:rPr lang="en-US" dirty="0"/>
              <a:t>by “opening eyes” and “sharing best practices”.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5CD5BE-EE13-4CD0-A7EB-683FBD8AC7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365" y="-27384"/>
            <a:ext cx="9157798" cy="1352823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4DB871B8-376E-4934-ACE4-677DE4CEB3A7}"/>
              </a:ext>
            </a:extLst>
          </p:cNvPr>
          <p:cNvSpPr txBox="1">
            <a:spLocks/>
          </p:cNvSpPr>
          <p:nvPr/>
        </p:nvSpPr>
        <p:spPr>
          <a:xfrm>
            <a:off x="676334" y="67323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HR CLUB’s MISSION </a:t>
            </a:r>
          </a:p>
        </p:txBody>
      </p:sp>
    </p:spTree>
    <p:extLst>
      <p:ext uri="{BB962C8B-B14F-4D97-AF65-F5344CB8AC3E}">
        <p14:creationId xmlns:p14="http://schemas.microsoft.com/office/powerpoint/2010/main" val="2378315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r>
              <a:rPr lang="en-GB" sz="4000" dirty="0"/>
              <a:t>OUR RECENT EVENTS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7DD5D-5035-4160-B7EC-6390CA16ACD7}"/>
              </a:ext>
            </a:extLst>
          </p:cNvPr>
          <p:cNvSpPr txBox="1"/>
          <p:nvPr/>
        </p:nvSpPr>
        <p:spPr>
          <a:xfrm>
            <a:off x="1043608" y="1802681"/>
            <a:ext cx="842047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- Diversity, nice to have or core? – 2021 11 04</a:t>
            </a:r>
            <a:br>
              <a:rPr lang="en-GB" sz="1600" dirty="0"/>
            </a:br>
            <a:r>
              <a:rPr lang="en-GB" sz="1600" dirty="0"/>
              <a:t>- Update on tax for expat in Beijing and Shanghai – 2021 06 16</a:t>
            </a:r>
            <a:br>
              <a:rPr lang="en-GB" sz="1600" dirty="0"/>
            </a:br>
            <a:r>
              <a:rPr lang="en-GB" sz="1600" dirty="0"/>
              <a:t>- How to connect young talents and corporates </a:t>
            </a:r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- 2021 04 15</a:t>
            </a:r>
            <a:br>
              <a:rPr lang="en-GB" sz="1600" dirty="0"/>
            </a:br>
            <a:r>
              <a:rPr lang="en-GB" sz="1600" dirty="0"/>
              <a:t>- Covid-19 vaccines - what solutions for our enterprises in China – 2021 01 27</a:t>
            </a:r>
            <a:br>
              <a:rPr lang="en-GB" sz="1600" dirty="0"/>
            </a:br>
            <a:r>
              <a:rPr lang="en-GB" sz="1600" dirty="0"/>
              <a:t>- How to motivate employees under difficult situation </a:t>
            </a:r>
            <a:r>
              <a:rPr lang="en-US" sz="1600" dirty="0"/>
              <a:t>– 2021 01 20</a:t>
            </a:r>
            <a:br>
              <a:rPr lang="en-GB" sz="1600" dirty="0"/>
            </a:br>
            <a:r>
              <a:rPr lang="en-GB" sz="1600" dirty="0"/>
              <a:t>- Work related diseases and medical insurance – 2020 11 18</a:t>
            </a:r>
            <a:br>
              <a:rPr lang="en-GB" sz="1600" dirty="0"/>
            </a:br>
            <a:r>
              <a:rPr lang="en-GB" sz="1600" dirty="0"/>
              <a:t>- HR challenges in China, post COVID-19 – 2020 10 20</a:t>
            </a:r>
            <a:br>
              <a:rPr lang="en-GB" sz="1600" dirty="0"/>
            </a:br>
            <a:r>
              <a:rPr lang="en-GB" sz="1600" dirty="0"/>
              <a:t>- “Planning under fog” – 2020 09 15</a:t>
            </a:r>
            <a:br>
              <a:rPr lang="en-GB" sz="1600" dirty="0"/>
            </a:br>
            <a:r>
              <a:rPr lang="en-GB" sz="1600" dirty="0"/>
              <a:t>- Cost Saving – 2020 07 09</a:t>
            </a:r>
            <a:br>
              <a:rPr lang="en-GB" sz="1600" dirty="0"/>
            </a:br>
            <a:r>
              <a:rPr lang="en-GB" sz="1600" dirty="0"/>
              <a:t>- Social Credit – 2020 06 11</a:t>
            </a:r>
            <a:br>
              <a:rPr lang="en-GB" sz="1600" dirty="0"/>
            </a:br>
            <a:r>
              <a:rPr lang="en-GB" sz="1600" dirty="0"/>
              <a:t>- HR challenges for SMEs – 2020 05 27</a:t>
            </a:r>
            <a:br>
              <a:rPr lang="en-GB" sz="1600" dirty="0"/>
            </a:br>
            <a:r>
              <a:rPr lang="en-GB" sz="1600" dirty="0"/>
              <a:t>- Remote Office, one year later – 2020 04 23</a:t>
            </a:r>
            <a:br>
              <a:rPr lang="en-GB" sz="1600" dirty="0"/>
            </a:br>
            <a:r>
              <a:rPr lang="en-GB" sz="1600" dirty="0"/>
              <a:t>- How HR deals with the coronavirus outbreak - 2020 02 28</a:t>
            </a:r>
            <a:br>
              <a:rPr lang="en-GB" sz="1600" dirty="0"/>
            </a:br>
            <a:r>
              <a:rPr lang="en-GB" sz="1600" dirty="0"/>
              <a:t>- Remuneration Strategy for 2020 – 2019 11 06</a:t>
            </a:r>
            <a:br>
              <a:rPr lang="en-GB" sz="1600" dirty="0"/>
            </a:br>
            <a:r>
              <a:rPr lang="en-GB" sz="1600" dirty="0"/>
              <a:t>- </a:t>
            </a:r>
            <a:r>
              <a:rPr lang="en-US" sz="1600" dirty="0"/>
              <a:t>Changing Environment and impact on HR work – 2019 09 11</a:t>
            </a:r>
            <a:br>
              <a:rPr lang="en-US" sz="1600" dirty="0"/>
            </a:br>
            <a:r>
              <a:rPr lang="en-US" sz="1600" dirty="0"/>
              <a:t>- Digitalization of HR Work – 2019 04 18</a:t>
            </a:r>
            <a:br>
              <a:rPr lang="en-US" sz="1600" dirty="0"/>
            </a:br>
            <a:r>
              <a:rPr lang="en-US" sz="1600" dirty="0"/>
              <a:t>- Remote Office – 2019 01 15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2453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552" y="36696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BALANCING TALENTS ATTRACTION/RETENTION &amp; COS</a:t>
            </a:r>
            <a:endParaRPr lang="en-GB" sz="4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30B85B8-241E-429F-9234-2A36F55790FB}"/>
              </a:ext>
            </a:extLst>
          </p:cNvPr>
          <p:cNvSpPr/>
          <p:nvPr/>
        </p:nvSpPr>
        <p:spPr>
          <a:xfrm>
            <a:off x="864746" y="2331978"/>
            <a:ext cx="81848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9:00 - 9:15 : Welcome &amp; Breakfast</a:t>
            </a:r>
            <a:b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by </a:t>
            </a: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Eric Bouteiller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CEIBS &amp; Cornerstone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9:15 – 10:00 : Presentations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EXPATRIATION VS LOCALIZATION: THE KEYS TO CHOOSE</a:t>
            </a:r>
            <a:b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 </a:t>
            </a:r>
            <a:r>
              <a:rPr lang="en-US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Florence BOUCARD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HR and Administration Director, EDF China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1363980" marR="0">
              <a:spcBef>
                <a:spcPts val="0"/>
              </a:spcBef>
              <a:spcAft>
                <a:spcPts val="0"/>
              </a:spcAft>
            </a:pPr>
            <a:r>
              <a:rPr lang="en-GB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  <a:endParaRPr lang="en-US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LATEST TRENDS IN COMPENSATION &amp; BENEFITS</a:t>
            </a:r>
            <a:b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By	</a:t>
            </a:r>
            <a:r>
              <a:rPr lang="en-GB" sz="1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Alice PENG</a:t>
            </a:r>
            <a:r>
              <a:rPr lang="en-GB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Principal, Mercer China</a:t>
            </a:r>
            <a:b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</a:br>
            <a:r>
              <a:rPr lang="en-US" sz="1600" dirty="0">
                <a:latin typeface="Calibri" panose="020F0502020204030204" pitchFamily="34" charset="0"/>
                <a:ea typeface="DengXian" panose="02010600030101010101" pitchFamily="2" charset="-122"/>
              </a:rPr>
              <a:t>	</a:t>
            </a: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Leo LIANG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Consultant, Mercer China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10:00 – 10:30 : 	Discussions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		Conclusion</a:t>
            </a:r>
            <a:r>
              <a:rPr lang="en-GB" sz="1600" dirty="0">
                <a:latin typeface="Calibri" panose="020F0502020204030204" pitchFamily="34" charset="0"/>
                <a:ea typeface="DengXian" panose="02010600030101010101" pitchFamily="2" charset="-122"/>
              </a:rPr>
              <a:t> 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by </a:t>
            </a:r>
            <a:r>
              <a:rPr lang="en-US" sz="1600" b="1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Nicolas </a:t>
            </a:r>
            <a:r>
              <a:rPr lang="en-US" sz="1600" b="1" dirty="0" err="1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Fusier</a:t>
            </a:r>
            <a:r>
              <a:rPr lang="en-US" sz="1600" dirty="0">
                <a:effectLst/>
                <a:latin typeface="Calibri" panose="020F0502020204030204" pitchFamily="34" charset="0"/>
                <a:ea typeface="DengXian" panose="02010600030101010101" pitchFamily="2" charset="-122"/>
              </a:rPr>
              <a:t>, Dragonfly</a:t>
            </a:r>
            <a:endParaRPr lang="en-GB" sz="16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0FD3F31E-2330-4EDB-B4C6-53AF2413A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350" y="49499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1B5D85E-C9F7-409C-9A7F-0FC348020D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3861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000" b="0" i="0" u="none" strike="noStrike" cap="none" normalizeH="0" baseline="0">
              <a:ln>
                <a:noFill/>
              </a:ln>
              <a:solidFill>
                <a:srgbClr val="FFFFFF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82B4982E-E208-43FD-80DD-A8BBAF6B2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88924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4D63D145-9AC4-456D-A2F6-CA013DB9C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57" y="23592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D31BEE3C-45A3-460C-BC40-54C20D636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357" y="28277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28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2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641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HR CLUB – what is next?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7DD5D-5035-4160-B7EC-6390CA16ACD7}"/>
              </a:ext>
            </a:extLst>
          </p:cNvPr>
          <p:cNvSpPr txBox="1"/>
          <p:nvPr/>
        </p:nvSpPr>
        <p:spPr>
          <a:xfrm>
            <a:off x="1043608" y="2357074"/>
            <a:ext cx="79208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2021 12 09 – 18h30 - Diner – invited by CCIFC</a:t>
            </a:r>
          </a:p>
          <a:p>
            <a:endParaRPr lang="en-US" sz="2000" dirty="0"/>
          </a:p>
          <a:p>
            <a:r>
              <a:rPr lang="en-US" sz="2000" dirty="0"/>
              <a:t>Agenda for 2022 </a:t>
            </a:r>
          </a:p>
          <a:p>
            <a:r>
              <a:rPr lang="en-US" sz="2000" dirty="0"/>
              <a:t>	</a:t>
            </a:r>
          </a:p>
          <a:p>
            <a:endParaRPr lang="en-US" sz="2000" dirty="0"/>
          </a:p>
          <a:p>
            <a:r>
              <a:rPr lang="en-US" sz="2000" dirty="0"/>
              <a:t>	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62492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76411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HR CLUB – </a:t>
            </a:r>
            <a:br>
              <a:rPr lang="en-US" sz="4000" dirty="0"/>
            </a:br>
            <a:r>
              <a:rPr lang="en-US" sz="4000" dirty="0"/>
              <a:t>POTENTIAL NEXT TOPICS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17DD5D-5035-4160-B7EC-6390CA16ACD7}"/>
              </a:ext>
            </a:extLst>
          </p:cNvPr>
          <p:cNvSpPr txBox="1"/>
          <p:nvPr/>
        </p:nvSpPr>
        <p:spPr>
          <a:xfrm>
            <a:off x="1547664" y="2822847"/>
            <a:ext cx="619889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400" dirty="0"/>
              <a:t>Do </a:t>
            </a:r>
            <a:r>
              <a:rPr lang="fr-FR" sz="2400" dirty="0" err="1"/>
              <a:t>you</a:t>
            </a:r>
            <a:r>
              <a:rPr lang="fr-FR" sz="2400" dirty="0"/>
              <a:t> know </a:t>
            </a:r>
            <a:r>
              <a:rPr lang="fr-FR" sz="2400" dirty="0" err="1"/>
              <a:t>your</a:t>
            </a:r>
            <a:r>
              <a:rPr lang="fr-FR" sz="2400" dirty="0"/>
              <a:t> </a:t>
            </a:r>
            <a:r>
              <a:rPr lang="fr-FR" sz="2400" dirty="0" err="1"/>
              <a:t>liabilities</a:t>
            </a:r>
            <a:r>
              <a:rPr lang="fr-FR" sz="2400" dirty="0"/>
              <a:t> as HRD ?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Working with Millennials 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Corporate culture: how to localize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Corporate Social Responsibility (CSR)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Other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5415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785FC8B-C772-4DF5-A9AE-B95EA27648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98" y="0"/>
            <a:ext cx="9157798" cy="1352823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E8A7E472-6001-4D9C-82BB-8C9AE3892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144429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dirty="0"/>
              <a:t>THE 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FE7504-5F1B-45A4-8907-1FE5CDCA4FE5}"/>
              </a:ext>
            </a:extLst>
          </p:cNvPr>
          <p:cNvSpPr txBox="1"/>
          <p:nvPr/>
        </p:nvSpPr>
        <p:spPr>
          <a:xfrm>
            <a:off x="2502164" y="5913100"/>
            <a:ext cx="4125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Join us and contact Mrs. </a:t>
            </a:r>
            <a:r>
              <a:rPr lang="en-US" b="1" dirty="0" err="1"/>
              <a:t>Yinyan</a:t>
            </a:r>
            <a:r>
              <a:rPr lang="en-US" b="1" dirty="0"/>
              <a:t> Gao </a:t>
            </a:r>
            <a:br>
              <a:rPr lang="en-US" dirty="0"/>
            </a:br>
            <a:r>
              <a:rPr lang="en-US" dirty="0"/>
              <a:t>at (10) 6451 0260 or </a:t>
            </a:r>
            <a:r>
              <a:rPr lang="en-US" dirty="0">
                <a:hlinkClick r:id="rId3"/>
              </a:rPr>
              <a:t>gao.yinyan@ccifc.org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362059-F1C2-4004-AEF9-9CDD3392DA51}"/>
              </a:ext>
            </a:extLst>
          </p:cNvPr>
          <p:cNvSpPr txBox="1"/>
          <p:nvPr/>
        </p:nvSpPr>
        <p:spPr>
          <a:xfrm>
            <a:off x="947257" y="3373944"/>
            <a:ext cx="41258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Eric Bouteiller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Adjunct Professor at CEIBS</a:t>
            </a:r>
            <a:br>
              <a:rPr lang="en-US" dirty="0"/>
            </a:br>
            <a:r>
              <a:rPr lang="en-US" dirty="0">
                <a:hlinkClick r:id="rId4"/>
              </a:rPr>
              <a:t>www.ceibs.edu</a:t>
            </a:r>
            <a:endParaRPr lang="en-US" dirty="0"/>
          </a:p>
          <a:p>
            <a:r>
              <a:rPr lang="en-US" dirty="0"/>
              <a:t>Senior Advisor</a:t>
            </a:r>
            <a:br>
              <a:rPr lang="en-US" dirty="0"/>
            </a:br>
            <a:r>
              <a:rPr lang="en-US" dirty="0"/>
              <a:t>Cornerstone International Group</a:t>
            </a:r>
            <a:br>
              <a:rPr lang="en-US" dirty="0"/>
            </a:br>
            <a:r>
              <a:rPr lang="en-CA" u="sng" dirty="0">
                <a:hlinkClick r:id="rId5"/>
              </a:rPr>
              <a:t>www.cornerstone-group.com</a:t>
            </a:r>
            <a:endParaRPr lang="en-US" dirty="0"/>
          </a:p>
          <a:p>
            <a:br>
              <a:rPr lang="fr-FR" u="sng" dirty="0">
                <a:hlinkClick r:id="rId6"/>
              </a:rPr>
            </a:br>
            <a:r>
              <a:rPr lang="fr-FR" u="sng" dirty="0">
                <a:hlinkClick r:id="rId6"/>
              </a:rPr>
              <a:t>www.linkedin.com/in/eric-bouteiller/</a:t>
            </a:r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20B655-5891-4DC7-BFE5-B8BB868815A4}"/>
              </a:ext>
            </a:extLst>
          </p:cNvPr>
          <p:cNvSpPr txBox="1"/>
          <p:nvPr/>
        </p:nvSpPr>
        <p:spPr>
          <a:xfrm>
            <a:off x="4686657" y="3466639"/>
            <a:ext cx="44573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Nicolas </a:t>
            </a:r>
            <a:r>
              <a:rPr lang="en-US" b="1" dirty="0" err="1"/>
              <a:t>Fusier</a:t>
            </a:r>
            <a:r>
              <a:rPr lang="en-US" b="1" dirty="0"/>
              <a:t>,</a:t>
            </a:r>
            <a:br>
              <a:rPr lang="en-US" dirty="0"/>
            </a:br>
            <a:r>
              <a:rPr lang="en-US" dirty="0"/>
              <a:t>Operation Director </a:t>
            </a:r>
            <a:br>
              <a:rPr lang="en-US" dirty="0"/>
            </a:br>
            <a:r>
              <a:rPr lang="en-US" dirty="0"/>
              <a:t>Dragonfly Group</a:t>
            </a:r>
            <a:br>
              <a:rPr lang="en-US" dirty="0"/>
            </a:br>
            <a:r>
              <a:rPr lang="en-US" u="sng" dirty="0">
                <a:hlinkClick r:id="rId7"/>
              </a:rPr>
              <a:t>www.dragonflygroup.com/</a:t>
            </a:r>
            <a:br>
              <a:rPr lang="en-US" u="sng" dirty="0"/>
            </a:br>
            <a:br>
              <a:rPr lang="en-US" u="sng" dirty="0"/>
            </a:br>
            <a:br>
              <a:rPr lang="en-US" u="sng" dirty="0"/>
            </a:br>
            <a:r>
              <a:rPr lang="en-US" u="sng" dirty="0">
                <a:hlinkClick r:id="rId8"/>
              </a:rPr>
              <a:t>www.linkedin.com/in/nicolas-fusier-</a:t>
            </a:r>
            <a:br>
              <a:rPr lang="en-US" u="sng" dirty="0">
                <a:hlinkClick r:id="rId8"/>
              </a:rPr>
            </a:br>
            <a:r>
              <a:rPr lang="en-US" u="sng" dirty="0">
                <a:hlinkClick r:id="rId8"/>
              </a:rPr>
              <a:t>8077a033/</a:t>
            </a:r>
            <a:endParaRPr lang="en-US" u="sng" dirty="0"/>
          </a:p>
          <a:p>
            <a:endParaRPr lang="en-US" u="sng" dirty="0"/>
          </a:p>
          <a:p>
            <a:endParaRPr lang="en-US" u="sng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924E507-4568-47DF-B489-7814770937B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56176" y="1144429"/>
            <a:ext cx="1296144" cy="1907629"/>
          </a:xfrm>
          <a:prstGeom prst="rect">
            <a:avLst/>
          </a:prstGeom>
        </p:spPr>
      </p:pic>
      <p:pic>
        <p:nvPicPr>
          <p:cNvPr id="9" name="Picture 8" descr="A person wearing glasses and a suit&#10;&#10;Description automatically generated with medium confidence">
            <a:extLst>
              <a:ext uri="{FF2B5EF4-FFF2-40B4-BE49-F238E27FC236}">
                <a16:creationId xmlns:a16="http://schemas.microsoft.com/office/drawing/2014/main" id="{2F8EA712-A669-4381-B03E-F2EA6E1895C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050277"/>
            <a:ext cx="1296144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252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BEF4BA3D62144BB82D6B9502BD4B3" ma:contentTypeVersion="2" ma:contentTypeDescription="Create a new document." ma:contentTypeScope="" ma:versionID="21cc2ace988a85ff66b4064153009c40">
  <xsd:schema xmlns:xsd="http://www.w3.org/2001/XMLSchema" xmlns:xs="http://www.w3.org/2001/XMLSchema" xmlns:p="http://schemas.microsoft.com/office/2006/metadata/properties" xmlns:ns2="4b74072d-bd7d-454b-a012-b0ff45710f66" targetNamespace="http://schemas.microsoft.com/office/2006/metadata/properties" ma:root="true" ma:fieldsID="9365558cc1112d60026a63e6ec88683a" ns2:_="">
    <xsd:import namespace="4b74072d-bd7d-454b-a012-b0ff45710f6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74072d-bd7d-454b-a012-b0ff45710f6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07AC1F-6C54-4714-9DAD-4D2D3F03D3C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D8D7AF-92D1-44B9-B74E-C719634135F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A76E36-8731-4880-9C30-435AA58D8CEC}"/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515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Thème Office</vt:lpstr>
      <vt:lpstr>CCI FRANCE CHINE HR CLUB</vt:lpstr>
      <vt:lpstr>Agenda</vt:lpstr>
      <vt:lpstr>WHAT IS  A CCI FRANCE CHINE CLUB </vt:lpstr>
      <vt:lpstr>PowerPoint Presentation</vt:lpstr>
      <vt:lpstr>OUR RECENT EVENTS</vt:lpstr>
      <vt:lpstr>BALANCING TALENTS ATTRACTION/RETENTION &amp; COS</vt:lpstr>
      <vt:lpstr>HR CLUB – what is next?</vt:lpstr>
      <vt:lpstr>HR CLUB –  POTENTIAL NEXT TOPICS</vt:lpstr>
      <vt:lpstr>THE TEAM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Ximeng WANG</dc:creator>
  <cp:lastModifiedBy>Eric BOUTEILLER</cp:lastModifiedBy>
  <cp:revision>86</cp:revision>
  <dcterms:created xsi:type="dcterms:W3CDTF">2018-10-12T04:16:12Z</dcterms:created>
  <dcterms:modified xsi:type="dcterms:W3CDTF">2021-11-03T10:31:15Z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512">
    <vt:lpwstr>12</vt:lpwstr>
  </property>
  <property fmtid="{D5CDD505-2E9C-101B-9397-08002B2CF9AE}" pid="3" name="ContentTypeId">
    <vt:lpwstr>0x010100BB9BEF4BA3D62144BB82D6B9502BD4B3</vt:lpwstr>
  </property>
</Properties>
</file>