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9" r:id="rId5"/>
    <p:sldId id="258" r:id="rId6"/>
    <p:sldId id="256" r:id="rId7"/>
    <p:sldId id="276" r:id="rId8"/>
    <p:sldId id="275" r:id="rId9"/>
    <p:sldId id="278" r:id="rId10"/>
    <p:sldId id="277" r:id="rId11"/>
    <p:sldId id="280" r:id="rId12"/>
    <p:sldId id="274" r:id="rId13"/>
    <p:sldId id="261" r:id="rId14"/>
    <p:sldId id="262" r:id="rId15"/>
    <p:sldId id="263" r:id="rId16"/>
    <p:sldId id="264" r:id="rId17"/>
    <p:sldId id="268" r:id="rId18"/>
    <p:sldId id="259" r:id="rId19"/>
    <p:sldId id="265" r:id="rId20"/>
    <p:sldId id="266" r:id="rId21"/>
    <p:sldId id="26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E9A8C-CE61-3943-BAE9-5B79EAB49172}" v="2" dt="2026-04-21T07:11:59.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97" autoAdjust="0"/>
    <p:restoredTop sz="94657" autoAdjust="0"/>
  </p:normalViewPr>
  <p:slideViewPr>
    <p:cSldViewPr snapToGrid="0">
      <p:cViewPr varScale="1">
        <p:scale>
          <a:sx n="140" d="100"/>
          <a:sy n="140" d="100"/>
        </p:scale>
        <p:origin x="240" y="2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467A5-CD78-4918-9F32-A2146675EFB4}" type="datetimeFigureOut">
              <a:rPr lang="fr-FR" smtClean="0"/>
              <a:t>21/04/2026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13B27-5622-47A5-ABF4-54493110E13D}" type="slidenum">
              <a:rPr lang="fr-FR" smtClean="0"/>
              <a:t>‹#›</a:t>
            </a:fld>
            <a:endParaRPr lang="fr-FR"/>
          </a:p>
        </p:txBody>
      </p:sp>
    </p:spTree>
    <p:extLst>
      <p:ext uri="{BB962C8B-B14F-4D97-AF65-F5344CB8AC3E}">
        <p14:creationId xmlns:p14="http://schemas.microsoft.com/office/powerpoint/2010/main" val="148293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78ED9-91A3-47C9-8EE2-88C8B08594BA}"/>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DE9EBC8B-5089-4B07-8B83-6597622C8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8FEA1F09-8A4E-4F8A-9744-771BC3728E7A}"/>
              </a:ext>
            </a:extLst>
          </p:cNvPr>
          <p:cNvSpPr>
            <a:spLocks noGrp="1"/>
          </p:cNvSpPr>
          <p:nvPr>
            <p:ph type="dt" sz="half" idx="10"/>
          </p:nvPr>
        </p:nvSpPr>
        <p:spPr/>
        <p:txBody>
          <a:bodyPr/>
          <a:lstStyle/>
          <a:p>
            <a:fld id="{8A5CCC2C-82B9-4381-86D5-8B9E96911A26}" type="datetimeFigureOut">
              <a:rPr lang="zh-CN" altLang="en-US" smtClean="0"/>
              <a:t>2026/4/21</a:t>
            </a:fld>
            <a:endParaRPr lang="zh-CN" altLang="en-US"/>
          </a:p>
        </p:txBody>
      </p:sp>
      <p:sp>
        <p:nvSpPr>
          <p:cNvPr id="5" name="Footer Placeholder 4">
            <a:extLst>
              <a:ext uri="{FF2B5EF4-FFF2-40B4-BE49-F238E27FC236}">
                <a16:creationId xmlns:a16="http://schemas.microsoft.com/office/drawing/2014/main" id="{E588FA49-3547-41BD-B0D3-E76F78593702}"/>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E922CAF4-B353-4351-966B-CE1BC510FD2B}"/>
              </a:ext>
            </a:extLst>
          </p:cNvPr>
          <p:cNvSpPr>
            <a:spLocks noGrp="1"/>
          </p:cNvSpPr>
          <p:nvPr>
            <p:ph type="sldNum" sz="quarter" idx="12"/>
          </p:nvPr>
        </p:nvSpPr>
        <p:spPr/>
        <p:txBody>
          <a:bodyPr/>
          <a:lstStyle/>
          <a:p>
            <a:fld id="{965D4A4D-7CFA-4568-9A49-C9F2A67C7799}" type="slidenum">
              <a:rPr lang="zh-CN" altLang="en-US" smtClean="0"/>
              <a:t>‹#›</a:t>
            </a:fld>
            <a:endParaRPr lang="zh-CN" altLang="en-US"/>
          </a:p>
        </p:txBody>
      </p:sp>
    </p:spTree>
    <p:extLst>
      <p:ext uri="{BB962C8B-B14F-4D97-AF65-F5344CB8AC3E}">
        <p14:creationId xmlns:p14="http://schemas.microsoft.com/office/powerpoint/2010/main" val="5873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7776-B038-49FE-9535-71D9EBA5C6FC}"/>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CADE29A1-F907-4815-B386-757A2A0F9C25}"/>
              </a:ext>
            </a:extLst>
          </p:cNvPr>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544B29F6-1782-4EA4-BC57-A6C02EE7908C}"/>
              </a:ext>
            </a:extLst>
          </p:cNvPr>
          <p:cNvSpPr>
            <a:spLocks noGrp="1"/>
          </p:cNvSpPr>
          <p:nvPr>
            <p:ph type="dt" sz="half" idx="10"/>
          </p:nvPr>
        </p:nvSpPr>
        <p:spPr/>
        <p:txBody>
          <a:bodyPr/>
          <a:lstStyle/>
          <a:p>
            <a:fld id="{8A5CCC2C-82B9-4381-86D5-8B9E96911A26}" type="datetimeFigureOut">
              <a:rPr lang="zh-CN" altLang="en-US" smtClean="0"/>
              <a:t>2026/4/21</a:t>
            </a:fld>
            <a:endParaRPr lang="zh-CN" altLang="en-US"/>
          </a:p>
        </p:txBody>
      </p:sp>
      <p:sp>
        <p:nvSpPr>
          <p:cNvPr id="5" name="Footer Placeholder 4">
            <a:extLst>
              <a:ext uri="{FF2B5EF4-FFF2-40B4-BE49-F238E27FC236}">
                <a16:creationId xmlns:a16="http://schemas.microsoft.com/office/drawing/2014/main" id="{7DC7E9B3-C878-4A6E-8D50-8F1E19F37C87}"/>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AF865279-B6DE-44C6-9817-AF2A126DC7C0}"/>
              </a:ext>
            </a:extLst>
          </p:cNvPr>
          <p:cNvSpPr>
            <a:spLocks noGrp="1"/>
          </p:cNvSpPr>
          <p:nvPr>
            <p:ph type="sldNum" sz="quarter" idx="12"/>
          </p:nvPr>
        </p:nvSpPr>
        <p:spPr/>
        <p:txBody>
          <a:bodyPr/>
          <a:lstStyle/>
          <a:p>
            <a:fld id="{965D4A4D-7CFA-4568-9A49-C9F2A67C7799}" type="slidenum">
              <a:rPr lang="zh-CN" altLang="en-US" smtClean="0"/>
              <a:t>‹#›</a:t>
            </a:fld>
            <a:endParaRPr lang="zh-CN" altLang="en-US"/>
          </a:p>
        </p:txBody>
      </p:sp>
    </p:spTree>
    <p:extLst>
      <p:ext uri="{BB962C8B-B14F-4D97-AF65-F5344CB8AC3E}">
        <p14:creationId xmlns:p14="http://schemas.microsoft.com/office/powerpoint/2010/main" val="98756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6BE7C-D57F-4280-83C2-2676A8F0B3FE}"/>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59B6702A-24F0-4C94-9838-C063F0211AAA}"/>
              </a:ext>
            </a:extLst>
          </p:cNvPr>
          <p:cNvSpPr>
            <a:spLocks noGrp="1"/>
          </p:cNvSpPr>
          <p:nvPr>
            <p:ph type="body" orient="vert" idx="1"/>
          </p:nvPr>
        </p:nvSpPr>
        <p:spPr>
          <a:xfrm>
            <a:off x="838200"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CE4BA162-8D04-4A17-889C-E391C49982E5}"/>
              </a:ext>
            </a:extLst>
          </p:cNvPr>
          <p:cNvSpPr>
            <a:spLocks noGrp="1"/>
          </p:cNvSpPr>
          <p:nvPr>
            <p:ph type="dt" sz="half" idx="10"/>
          </p:nvPr>
        </p:nvSpPr>
        <p:spPr/>
        <p:txBody>
          <a:bodyPr/>
          <a:lstStyle/>
          <a:p>
            <a:fld id="{8A5CCC2C-82B9-4381-86D5-8B9E96911A26}" type="datetimeFigureOut">
              <a:rPr lang="zh-CN" altLang="en-US" smtClean="0"/>
              <a:t>2026/4/21</a:t>
            </a:fld>
            <a:endParaRPr lang="zh-CN" altLang="en-US"/>
          </a:p>
        </p:txBody>
      </p:sp>
      <p:sp>
        <p:nvSpPr>
          <p:cNvPr id="5" name="Footer Placeholder 4">
            <a:extLst>
              <a:ext uri="{FF2B5EF4-FFF2-40B4-BE49-F238E27FC236}">
                <a16:creationId xmlns:a16="http://schemas.microsoft.com/office/drawing/2014/main" id="{FB4746E1-8CD9-449C-8899-9884369AA277}"/>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4DA1440F-B6EC-4285-87CA-04A4B205DE38}"/>
              </a:ext>
            </a:extLst>
          </p:cNvPr>
          <p:cNvSpPr>
            <a:spLocks noGrp="1"/>
          </p:cNvSpPr>
          <p:nvPr>
            <p:ph type="sldNum" sz="quarter" idx="12"/>
          </p:nvPr>
        </p:nvSpPr>
        <p:spPr/>
        <p:txBody>
          <a:bodyPr/>
          <a:lstStyle/>
          <a:p>
            <a:fld id="{965D4A4D-7CFA-4568-9A49-C9F2A67C7799}" type="slidenum">
              <a:rPr lang="zh-CN" altLang="en-US" smtClean="0"/>
              <a:t>‹#›</a:t>
            </a:fld>
            <a:endParaRPr lang="zh-CN" altLang="en-US"/>
          </a:p>
        </p:txBody>
      </p:sp>
    </p:spTree>
    <p:extLst>
      <p:ext uri="{BB962C8B-B14F-4D97-AF65-F5344CB8AC3E}">
        <p14:creationId xmlns:p14="http://schemas.microsoft.com/office/powerpoint/2010/main" val="184141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5349B-C172-46E6-B5C8-7ED83745A0F8}"/>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EDB56F16-B8C6-4B16-96B5-B2906C55352B}"/>
              </a:ext>
            </a:extLst>
          </p:cNvPr>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14D177FC-CFE0-4134-9DA0-93EFADEDEA41}"/>
              </a:ext>
            </a:extLst>
          </p:cNvPr>
          <p:cNvSpPr>
            <a:spLocks noGrp="1"/>
          </p:cNvSpPr>
          <p:nvPr>
            <p:ph type="dt" sz="half" idx="10"/>
          </p:nvPr>
        </p:nvSpPr>
        <p:spPr/>
        <p:txBody>
          <a:bodyPr/>
          <a:lstStyle/>
          <a:p>
            <a:fld id="{8A5CCC2C-82B9-4381-86D5-8B9E96911A26}" type="datetimeFigureOut">
              <a:rPr lang="zh-CN" altLang="en-US" smtClean="0"/>
              <a:t>2026/4/21</a:t>
            </a:fld>
            <a:endParaRPr lang="zh-CN" altLang="en-US"/>
          </a:p>
        </p:txBody>
      </p:sp>
      <p:sp>
        <p:nvSpPr>
          <p:cNvPr id="5" name="Footer Placeholder 4">
            <a:extLst>
              <a:ext uri="{FF2B5EF4-FFF2-40B4-BE49-F238E27FC236}">
                <a16:creationId xmlns:a16="http://schemas.microsoft.com/office/drawing/2014/main" id="{B25F0072-9576-4D2D-B415-64E6F9A88D8C}"/>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BC36C32A-8C37-47E6-8184-B44C4703B200}"/>
              </a:ext>
            </a:extLst>
          </p:cNvPr>
          <p:cNvSpPr>
            <a:spLocks noGrp="1"/>
          </p:cNvSpPr>
          <p:nvPr>
            <p:ph type="sldNum" sz="quarter" idx="12"/>
          </p:nvPr>
        </p:nvSpPr>
        <p:spPr/>
        <p:txBody>
          <a:bodyPr/>
          <a:lstStyle/>
          <a:p>
            <a:fld id="{965D4A4D-7CFA-4568-9A49-C9F2A67C7799}" type="slidenum">
              <a:rPr lang="zh-CN" altLang="en-US" smtClean="0"/>
              <a:t>‹#›</a:t>
            </a:fld>
            <a:endParaRPr lang="zh-CN" altLang="en-US"/>
          </a:p>
        </p:txBody>
      </p:sp>
    </p:spTree>
    <p:extLst>
      <p:ext uri="{BB962C8B-B14F-4D97-AF65-F5344CB8AC3E}">
        <p14:creationId xmlns:p14="http://schemas.microsoft.com/office/powerpoint/2010/main" val="170032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7BC30-3B8F-4E84-816C-E6A873687C85}"/>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E8D08549-8F17-417E-927C-E324CDAE44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Date Placeholder 3">
            <a:extLst>
              <a:ext uri="{FF2B5EF4-FFF2-40B4-BE49-F238E27FC236}">
                <a16:creationId xmlns:a16="http://schemas.microsoft.com/office/drawing/2014/main" id="{8868EA17-3053-4AF8-9EDC-6299FE484571}"/>
              </a:ext>
            </a:extLst>
          </p:cNvPr>
          <p:cNvSpPr>
            <a:spLocks noGrp="1"/>
          </p:cNvSpPr>
          <p:nvPr>
            <p:ph type="dt" sz="half" idx="10"/>
          </p:nvPr>
        </p:nvSpPr>
        <p:spPr/>
        <p:txBody>
          <a:bodyPr/>
          <a:lstStyle/>
          <a:p>
            <a:fld id="{8A5CCC2C-82B9-4381-86D5-8B9E96911A26}" type="datetimeFigureOut">
              <a:rPr lang="zh-CN" altLang="en-US" smtClean="0"/>
              <a:t>2026/4/21</a:t>
            </a:fld>
            <a:endParaRPr lang="zh-CN" altLang="en-US"/>
          </a:p>
        </p:txBody>
      </p:sp>
      <p:sp>
        <p:nvSpPr>
          <p:cNvPr id="5" name="Footer Placeholder 4">
            <a:extLst>
              <a:ext uri="{FF2B5EF4-FFF2-40B4-BE49-F238E27FC236}">
                <a16:creationId xmlns:a16="http://schemas.microsoft.com/office/drawing/2014/main" id="{DE41AB3F-438B-4E36-BC84-95D449F08455}"/>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6BDC327F-A6D2-49E7-8BBC-949B2F6A1636}"/>
              </a:ext>
            </a:extLst>
          </p:cNvPr>
          <p:cNvSpPr>
            <a:spLocks noGrp="1"/>
          </p:cNvSpPr>
          <p:nvPr>
            <p:ph type="sldNum" sz="quarter" idx="12"/>
          </p:nvPr>
        </p:nvSpPr>
        <p:spPr/>
        <p:txBody>
          <a:bodyPr/>
          <a:lstStyle/>
          <a:p>
            <a:fld id="{965D4A4D-7CFA-4568-9A49-C9F2A67C7799}" type="slidenum">
              <a:rPr lang="zh-CN" altLang="en-US" smtClean="0"/>
              <a:t>‹#›</a:t>
            </a:fld>
            <a:endParaRPr lang="zh-CN" altLang="en-US"/>
          </a:p>
        </p:txBody>
      </p:sp>
    </p:spTree>
    <p:extLst>
      <p:ext uri="{BB962C8B-B14F-4D97-AF65-F5344CB8AC3E}">
        <p14:creationId xmlns:p14="http://schemas.microsoft.com/office/powerpoint/2010/main" val="225819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2E57F-1837-4E13-A19D-A839A6C3B692}"/>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CC0C9AF7-E264-4B7E-B854-9D50A46BFE44}"/>
              </a:ext>
            </a:extLst>
          </p:cNvPr>
          <p:cNvSpPr>
            <a:spLocks noGrp="1"/>
          </p:cNvSpPr>
          <p:nvPr>
            <p:ph sz="half" idx="1"/>
          </p:nvPr>
        </p:nvSpPr>
        <p:spPr>
          <a:xfrm>
            <a:off x="838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5D411722-09D0-4F0E-AC22-9748FE127308}"/>
              </a:ext>
            </a:extLst>
          </p:cNvPr>
          <p:cNvSpPr>
            <a:spLocks noGrp="1"/>
          </p:cNvSpPr>
          <p:nvPr>
            <p:ph sz="half" idx="2"/>
          </p:nvPr>
        </p:nvSpPr>
        <p:spPr>
          <a:xfrm>
            <a:off x="6172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5DBF4445-6366-4826-964D-55E8E6BD26F3}"/>
              </a:ext>
            </a:extLst>
          </p:cNvPr>
          <p:cNvSpPr>
            <a:spLocks noGrp="1"/>
          </p:cNvSpPr>
          <p:nvPr>
            <p:ph type="dt" sz="half" idx="10"/>
          </p:nvPr>
        </p:nvSpPr>
        <p:spPr/>
        <p:txBody>
          <a:bodyPr/>
          <a:lstStyle/>
          <a:p>
            <a:fld id="{8A5CCC2C-82B9-4381-86D5-8B9E96911A26}" type="datetimeFigureOut">
              <a:rPr lang="zh-CN" altLang="en-US" smtClean="0"/>
              <a:t>2026/4/21</a:t>
            </a:fld>
            <a:endParaRPr lang="zh-CN" altLang="en-US"/>
          </a:p>
        </p:txBody>
      </p:sp>
      <p:sp>
        <p:nvSpPr>
          <p:cNvPr id="6" name="Footer Placeholder 5">
            <a:extLst>
              <a:ext uri="{FF2B5EF4-FFF2-40B4-BE49-F238E27FC236}">
                <a16:creationId xmlns:a16="http://schemas.microsoft.com/office/drawing/2014/main" id="{17FEEB88-45B0-478E-B1A3-DF6C56E9F107}"/>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7614171A-0EF6-485F-A5F1-DD5303AE79FE}"/>
              </a:ext>
            </a:extLst>
          </p:cNvPr>
          <p:cNvSpPr>
            <a:spLocks noGrp="1"/>
          </p:cNvSpPr>
          <p:nvPr>
            <p:ph type="sldNum" sz="quarter" idx="12"/>
          </p:nvPr>
        </p:nvSpPr>
        <p:spPr/>
        <p:txBody>
          <a:bodyPr/>
          <a:lstStyle/>
          <a:p>
            <a:fld id="{965D4A4D-7CFA-4568-9A49-C9F2A67C7799}" type="slidenum">
              <a:rPr lang="zh-CN" altLang="en-US" smtClean="0"/>
              <a:t>‹#›</a:t>
            </a:fld>
            <a:endParaRPr lang="zh-CN" altLang="en-US"/>
          </a:p>
        </p:txBody>
      </p:sp>
    </p:spTree>
    <p:extLst>
      <p:ext uri="{BB962C8B-B14F-4D97-AF65-F5344CB8AC3E}">
        <p14:creationId xmlns:p14="http://schemas.microsoft.com/office/powerpoint/2010/main" val="118216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804F-EB9E-4D65-90A9-149CC0FAE5A2}"/>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329BAE30-285E-4694-B74D-DA5A41477D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a:extLst>
              <a:ext uri="{FF2B5EF4-FFF2-40B4-BE49-F238E27FC236}">
                <a16:creationId xmlns:a16="http://schemas.microsoft.com/office/drawing/2014/main" id="{54EBC6EC-25DB-4AAC-94B7-259AA560B44B}"/>
              </a:ext>
            </a:extLst>
          </p:cNvPr>
          <p:cNvSpPr>
            <a:spLocks noGrp="1"/>
          </p:cNvSpPr>
          <p:nvPr>
            <p:ph sz="half" idx="2"/>
          </p:nvPr>
        </p:nvSpPr>
        <p:spPr>
          <a:xfrm>
            <a:off x="839788"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149530B7-45C8-4E46-A10B-7F1C6E3F3D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a:extLst>
              <a:ext uri="{FF2B5EF4-FFF2-40B4-BE49-F238E27FC236}">
                <a16:creationId xmlns:a16="http://schemas.microsoft.com/office/drawing/2014/main" id="{4B1D2C44-ADDF-4385-BC64-6CAA87D4BC76}"/>
              </a:ext>
            </a:extLst>
          </p:cNvPr>
          <p:cNvSpPr>
            <a:spLocks noGrp="1"/>
          </p:cNvSpPr>
          <p:nvPr>
            <p:ph sz="quarter" idx="4"/>
          </p:nvPr>
        </p:nvSpPr>
        <p:spPr>
          <a:xfrm>
            <a:off x="6172200"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DABD1ADA-1E63-46E0-B04C-3F1B0B430073}"/>
              </a:ext>
            </a:extLst>
          </p:cNvPr>
          <p:cNvSpPr>
            <a:spLocks noGrp="1"/>
          </p:cNvSpPr>
          <p:nvPr>
            <p:ph type="dt" sz="half" idx="10"/>
          </p:nvPr>
        </p:nvSpPr>
        <p:spPr/>
        <p:txBody>
          <a:bodyPr/>
          <a:lstStyle/>
          <a:p>
            <a:fld id="{8A5CCC2C-82B9-4381-86D5-8B9E96911A26}" type="datetimeFigureOut">
              <a:rPr lang="zh-CN" altLang="en-US" smtClean="0"/>
              <a:t>2026/4/21</a:t>
            </a:fld>
            <a:endParaRPr lang="zh-CN" altLang="en-US"/>
          </a:p>
        </p:txBody>
      </p:sp>
      <p:sp>
        <p:nvSpPr>
          <p:cNvPr id="8" name="Footer Placeholder 7">
            <a:extLst>
              <a:ext uri="{FF2B5EF4-FFF2-40B4-BE49-F238E27FC236}">
                <a16:creationId xmlns:a16="http://schemas.microsoft.com/office/drawing/2014/main" id="{F85CD205-D577-49D2-8CB5-766D00B3AE28}"/>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ED25ED7A-BDB2-4353-9CCC-FDC06F69E7F3}"/>
              </a:ext>
            </a:extLst>
          </p:cNvPr>
          <p:cNvSpPr>
            <a:spLocks noGrp="1"/>
          </p:cNvSpPr>
          <p:nvPr>
            <p:ph type="sldNum" sz="quarter" idx="12"/>
          </p:nvPr>
        </p:nvSpPr>
        <p:spPr/>
        <p:txBody>
          <a:bodyPr/>
          <a:lstStyle/>
          <a:p>
            <a:fld id="{965D4A4D-7CFA-4568-9A49-C9F2A67C7799}" type="slidenum">
              <a:rPr lang="zh-CN" altLang="en-US" smtClean="0"/>
              <a:t>‹#›</a:t>
            </a:fld>
            <a:endParaRPr lang="zh-CN" altLang="en-US"/>
          </a:p>
        </p:txBody>
      </p:sp>
    </p:spTree>
    <p:extLst>
      <p:ext uri="{BB962C8B-B14F-4D97-AF65-F5344CB8AC3E}">
        <p14:creationId xmlns:p14="http://schemas.microsoft.com/office/powerpoint/2010/main" val="34483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4B56-7AF9-499A-BC2A-3ECB76F7FFB9}"/>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2593E91B-84FA-4E56-BF39-3E3F33882709}"/>
              </a:ext>
            </a:extLst>
          </p:cNvPr>
          <p:cNvSpPr>
            <a:spLocks noGrp="1"/>
          </p:cNvSpPr>
          <p:nvPr>
            <p:ph type="dt" sz="half" idx="10"/>
          </p:nvPr>
        </p:nvSpPr>
        <p:spPr/>
        <p:txBody>
          <a:bodyPr/>
          <a:lstStyle/>
          <a:p>
            <a:fld id="{8A5CCC2C-82B9-4381-86D5-8B9E96911A26}" type="datetimeFigureOut">
              <a:rPr lang="zh-CN" altLang="en-US" smtClean="0"/>
              <a:t>2026/4/21</a:t>
            </a:fld>
            <a:endParaRPr lang="zh-CN" altLang="en-US"/>
          </a:p>
        </p:txBody>
      </p:sp>
      <p:sp>
        <p:nvSpPr>
          <p:cNvPr id="4" name="Footer Placeholder 3">
            <a:extLst>
              <a:ext uri="{FF2B5EF4-FFF2-40B4-BE49-F238E27FC236}">
                <a16:creationId xmlns:a16="http://schemas.microsoft.com/office/drawing/2014/main" id="{98E1E413-0232-47C2-8B8D-24AE39D11DCC}"/>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3111BDD1-31FA-48A3-823D-0A1DF256F8E6}"/>
              </a:ext>
            </a:extLst>
          </p:cNvPr>
          <p:cNvSpPr>
            <a:spLocks noGrp="1"/>
          </p:cNvSpPr>
          <p:nvPr>
            <p:ph type="sldNum" sz="quarter" idx="12"/>
          </p:nvPr>
        </p:nvSpPr>
        <p:spPr/>
        <p:txBody>
          <a:bodyPr/>
          <a:lstStyle/>
          <a:p>
            <a:fld id="{965D4A4D-7CFA-4568-9A49-C9F2A67C7799}" type="slidenum">
              <a:rPr lang="zh-CN" altLang="en-US" smtClean="0"/>
              <a:t>‹#›</a:t>
            </a:fld>
            <a:endParaRPr lang="zh-CN" altLang="en-US"/>
          </a:p>
        </p:txBody>
      </p:sp>
    </p:spTree>
    <p:extLst>
      <p:ext uri="{BB962C8B-B14F-4D97-AF65-F5344CB8AC3E}">
        <p14:creationId xmlns:p14="http://schemas.microsoft.com/office/powerpoint/2010/main" val="427765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75226-B22D-4803-BF6C-3B86B1D3BD35}"/>
              </a:ext>
            </a:extLst>
          </p:cNvPr>
          <p:cNvSpPr>
            <a:spLocks noGrp="1"/>
          </p:cNvSpPr>
          <p:nvPr>
            <p:ph type="dt" sz="half" idx="10"/>
          </p:nvPr>
        </p:nvSpPr>
        <p:spPr/>
        <p:txBody>
          <a:bodyPr/>
          <a:lstStyle/>
          <a:p>
            <a:fld id="{8A5CCC2C-82B9-4381-86D5-8B9E96911A26}" type="datetimeFigureOut">
              <a:rPr lang="zh-CN" altLang="en-US" smtClean="0"/>
              <a:t>2026/4/21</a:t>
            </a:fld>
            <a:endParaRPr lang="zh-CN" altLang="en-US"/>
          </a:p>
        </p:txBody>
      </p:sp>
      <p:sp>
        <p:nvSpPr>
          <p:cNvPr id="3" name="Footer Placeholder 2">
            <a:extLst>
              <a:ext uri="{FF2B5EF4-FFF2-40B4-BE49-F238E27FC236}">
                <a16:creationId xmlns:a16="http://schemas.microsoft.com/office/drawing/2014/main" id="{1966B91D-2DB6-40F1-B5CD-66637869F385}"/>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AC566532-2467-428D-938F-03A0C99A4D75}"/>
              </a:ext>
            </a:extLst>
          </p:cNvPr>
          <p:cNvSpPr>
            <a:spLocks noGrp="1"/>
          </p:cNvSpPr>
          <p:nvPr>
            <p:ph type="sldNum" sz="quarter" idx="12"/>
          </p:nvPr>
        </p:nvSpPr>
        <p:spPr/>
        <p:txBody>
          <a:bodyPr/>
          <a:lstStyle/>
          <a:p>
            <a:fld id="{965D4A4D-7CFA-4568-9A49-C9F2A67C7799}" type="slidenum">
              <a:rPr lang="zh-CN" altLang="en-US" smtClean="0"/>
              <a:t>‹#›</a:t>
            </a:fld>
            <a:endParaRPr lang="zh-CN" altLang="en-US"/>
          </a:p>
        </p:txBody>
      </p:sp>
    </p:spTree>
    <p:extLst>
      <p:ext uri="{BB962C8B-B14F-4D97-AF65-F5344CB8AC3E}">
        <p14:creationId xmlns:p14="http://schemas.microsoft.com/office/powerpoint/2010/main" val="99719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C01F6-08EC-41E6-960F-79D9AA4A66D9}"/>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E288C106-58E3-4307-A7DE-FFE4F828C4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D7086A4F-908F-41D0-8510-FFBDA7E05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a:extLst>
              <a:ext uri="{FF2B5EF4-FFF2-40B4-BE49-F238E27FC236}">
                <a16:creationId xmlns:a16="http://schemas.microsoft.com/office/drawing/2014/main" id="{C482D4DE-7E95-4330-857A-8B4B8ADCB609}"/>
              </a:ext>
            </a:extLst>
          </p:cNvPr>
          <p:cNvSpPr>
            <a:spLocks noGrp="1"/>
          </p:cNvSpPr>
          <p:nvPr>
            <p:ph type="dt" sz="half" idx="10"/>
          </p:nvPr>
        </p:nvSpPr>
        <p:spPr/>
        <p:txBody>
          <a:bodyPr/>
          <a:lstStyle/>
          <a:p>
            <a:fld id="{8A5CCC2C-82B9-4381-86D5-8B9E96911A26}" type="datetimeFigureOut">
              <a:rPr lang="zh-CN" altLang="en-US" smtClean="0"/>
              <a:t>2026/4/21</a:t>
            </a:fld>
            <a:endParaRPr lang="zh-CN" altLang="en-US"/>
          </a:p>
        </p:txBody>
      </p:sp>
      <p:sp>
        <p:nvSpPr>
          <p:cNvPr id="6" name="Footer Placeholder 5">
            <a:extLst>
              <a:ext uri="{FF2B5EF4-FFF2-40B4-BE49-F238E27FC236}">
                <a16:creationId xmlns:a16="http://schemas.microsoft.com/office/drawing/2014/main" id="{1231DC9A-33A7-4A44-9BE9-C1A59445BC18}"/>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CB1EC311-3569-49AD-9F63-D685A4D679D9}"/>
              </a:ext>
            </a:extLst>
          </p:cNvPr>
          <p:cNvSpPr>
            <a:spLocks noGrp="1"/>
          </p:cNvSpPr>
          <p:nvPr>
            <p:ph type="sldNum" sz="quarter" idx="12"/>
          </p:nvPr>
        </p:nvSpPr>
        <p:spPr/>
        <p:txBody>
          <a:bodyPr/>
          <a:lstStyle/>
          <a:p>
            <a:fld id="{965D4A4D-7CFA-4568-9A49-C9F2A67C7799}" type="slidenum">
              <a:rPr lang="zh-CN" altLang="en-US" smtClean="0"/>
              <a:t>‹#›</a:t>
            </a:fld>
            <a:endParaRPr lang="zh-CN" altLang="en-US"/>
          </a:p>
        </p:txBody>
      </p:sp>
    </p:spTree>
    <p:extLst>
      <p:ext uri="{BB962C8B-B14F-4D97-AF65-F5344CB8AC3E}">
        <p14:creationId xmlns:p14="http://schemas.microsoft.com/office/powerpoint/2010/main" val="337575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DC0E2-7F1A-4EE2-8754-CC18279DFF02}"/>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707B77D4-33E9-405C-B516-5803932E4F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0C8D20CD-F6F8-447E-B213-B1DB2D499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a:extLst>
              <a:ext uri="{FF2B5EF4-FFF2-40B4-BE49-F238E27FC236}">
                <a16:creationId xmlns:a16="http://schemas.microsoft.com/office/drawing/2014/main" id="{E6868506-A841-4763-9469-CCB9CCE00403}"/>
              </a:ext>
            </a:extLst>
          </p:cNvPr>
          <p:cNvSpPr>
            <a:spLocks noGrp="1"/>
          </p:cNvSpPr>
          <p:nvPr>
            <p:ph type="dt" sz="half" idx="10"/>
          </p:nvPr>
        </p:nvSpPr>
        <p:spPr/>
        <p:txBody>
          <a:bodyPr/>
          <a:lstStyle/>
          <a:p>
            <a:fld id="{8A5CCC2C-82B9-4381-86D5-8B9E96911A26}" type="datetimeFigureOut">
              <a:rPr lang="zh-CN" altLang="en-US" smtClean="0"/>
              <a:t>2026/4/21</a:t>
            </a:fld>
            <a:endParaRPr lang="zh-CN" altLang="en-US"/>
          </a:p>
        </p:txBody>
      </p:sp>
      <p:sp>
        <p:nvSpPr>
          <p:cNvPr id="6" name="Footer Placeholder 5">
            <a:extLst>
              <a:ext uri="{FF2B5EF4-FFF2-40B4-BE49-F238E27FC236}">
                <a16:creationId xmlns:a16="http://schemas.microsoft.com/office/drawing/2014/main" id="{B62A8107-5D8E-43F0-A111-8F854F92D4CC}"/>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CA42422F-E46C-473E-BCF9-BAE3C8E6D177}"/>
              </a:ext>
            </a:extLst>
          </p:cNvPr>
          <p:cNvSpPr>
            <a:spLocks noGrp="1"/>
          </p:cNvSpPr>
          <p:nvPr>
            <p:ph type="sldNum" sz="quarter" idx="12"/>
          </p:nvPr>
        </p:nvSpPr>
        <p:spPr/>
        <p:txBody>
          <a:bodyPr/>
          <a:lstStyle/>
          <a:p>
            <a:fld id="{965D4A4D-7CFA-4568-9A49-C9F2A67C7799}" type="slidenum">
              <a:rPr lang="zh-CN" altLang="en-US" smtClean="0"/>
              <a:t>‹#›</a:t>
            </a:fld>
            <a:endParaRPr lang="zh-CN" altLang="en-US"/>
          </a:p>
        </p:txBody>
      </p:sp>
    </p:spTree>
    <p:extLst>
      <p:ext uri="{BB962C8B-B14F-4D97-AF65-F5344CB8AC3E}">
        <p14:creationId xmlns:p14="http://schemas.microsoft.com/office/powerpoint/2010/main" val="2138583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03DE78-095D-7D22-45FF-AFA5C43F2451}"/>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52048"/>
          <a:stretch/>
        </p:blipFill>
        <p:spPr>
          <a:xfrm>
            <a:off x="0" y="0"/>
            <a:ext cx="12192000" cy="1600200"/>
          </a:xfrm>
          <a:prstGeom prst="rect">
            <a:avLst/>
          </a:prstGeom>
        </p:spPr>
      </p:pic>
      <p:sp>
        <p:nvSpPr>
          <p:cNvPr id="2" name="Title Placeholder 1">
            <a:extLst>
              <a:ext uri="{FF2B5EF4-FFF2-40B4-BE49-F238E27FC236}">
                <a16:creationId xmlns:a16="http://schemas.microsoft.com/office/drawing/2014/main" id="{5E279180-CA90-4229-BFAF-5AE44C6CCA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D83A9FBD-CCD6-4354-A8BF-570596D105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F9AE4111-DB1A-4262-921A-7F225C0321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CCC2C-82B9-4381-86D5-8B9E96911A26}" type="datetimeFigureOut">
              <a:rPr lang="zh-CN" altLang="en-US" smtClean="0"/>
              <a:t>2026/4/21</a:t>
            </a:fld>
            <a:endParaRPr lang="zh-CN" altLang="en-US"/>
          </a:p>
        </p:txBody>
      </p:sp>
      <p:sp>
        <p:nvSpPr>
          <p:cNvPr id="5" name="Footer Placeholder 4">
            <a:extLst>
              <a:ext uri="{FF2B5EF4-FFF2-40B4-BE49-F238E27FC236}">
                <a16:creationId xmlns:a16="http://schemas.microsoft.com/office/drawing/2014/main" id="{581C13CE-8BE0-4C3C-AF9E-1DBACBBC0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B4927CF7-552B-4C4F-B70F-BB1A4D4EDB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D4A4D-7CFA-4568-9A49-C9F2A67C7799}" type="slidenum">
              <a:rPr lang="zh-CN" altLang="en-US" smtClean="0"/>
              <a:t>‹#›</a:t>
            </a:fld>
            <a:endParaRPr lang="zh-CN" altLang="en-US"/>
          </a:p>
        </p:txBody>
      </p:sp>
    </p:spTree>
    <p:extLst>
      <p:ext uri="{BB962C8B-B14F-4D97-AF65-F5344CB8AC3E}">
        <p14:creationId xmlns:p14="http://schemas.microsoft.com/office/powerpoint/2010/main" val="3021097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2">
            <a:extLst>
              <a:ext uri="{FF2B5EF4-FFF2-40B4-BE49-F238E27FC236}">
                <a16:creationId xmlns:a16="http://schemas.microsoft.com/office/drawing/2014/main" id="{347AD730-9EC3-1228-C3E1-BE55C3A8598D}"/>
              </a:ext>
            </a:extLst>
          </p:cNvPr>
          <p:cNvPicPr>
            <a:picLocks noChangeAspect="1"/>
          </p:cNvPicPr>
          <p:nvPr/>
        </p:nvPicPr>
        <p:blipFill>
          <a:blip r:embed="rId2">
            <a:extLst>
              <a:ext uri="{28A0092B-C50C-407E-A947-70E740481C1C}">
                <a14:useLocalDpi xmlns:a14="http://schemas.microsoft.com/office/drawing/2010/main" val="0"/>
              </a:ext>
            </a:extLst>
          </a:blip>
          <a:srcRect t="3267" b="16733"/>
          <a:stretch>
            <a:fillRect/>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2" name="Rectangle 1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29D4BD-643C-635B-16DA-17165D02C469}"/>
              </a:ext>
            </a:extLst>
          </p:cNvPr>
          <p:cNvSpPr txBox="1"/>
          <p:nvPr/>
        </p:nvSpPr>
        <p:spPr>
          <a:xfrm>
            <a:off x="2196333" y="5746071"/>
            <a:ext cx="7799334" cy="85226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a:latin typeface="Aptos Black" panose="020F0502020204030204" pitchFamily="34" charset="0"/>
                <a:ea typeface="+mj-ea"/>
                <a:cs typeface="+mj-cs"/>
              </a:rPr>
              <a:t>AWARDS APPLICATION  FORM</a:t>
            </a:r>
          </a:p>
        </p:txBody>
      </p:sp>
    </p:spTree>
    <p:extLst>
      <p:ext uri="{BB962C8B-B14F-4D97-AF65-F5344CB8AC3E}">
        <p14:creationId xmlns:p14="http://schemas.microsoft.com/office/powerpoint/2010/main" val="3006991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A64D45-768E-1AB9-BFA2-202511D7A7DE}"/>
              </a:ext>
            </a:extLst>
          </p:cNvPr>
          <p:cNvSpPr txBox="1"/>
          <p:nvPr/>
        </p:nvSpPr>
        <p:spPr>
          <a:xfrm>
            <a:off x="3321394" y="1039529"/>
            <a:ext cx="5541903" cy="584775"/>
          </a:xfrm>
          <a:prstGeom prst="rect">
            <a:avLst/>
          </a:prstGeom>
          <a:noFill/>
        </p:spPr>
        <p:txBody>
          <a:bodyPr wrap="none" rtlCol="0">
            <a:spAutoFit/>
          </a:bodyPr>
          <a:lstStyle/>
          <a:p>
            <a:pPr algn="ctr"/>
            <a:r>
              <a:rPr lang="fr-FR" sz="3200" b="1">
                <a:latin typeface="Aptos" panose="020B0004020202020204" pitchFamily="34" charset="0"/>
              </a:rPr>
              <a:t>1. COMPANY INFORMATION</a:t>
            </a:r>
            <a:endParaRPr lang="en-US" sz="3200" b="1">
              <a:latin typeface="Aptos" panose="020B0004020202020204" pitchFamily="34" charset="0"/>
            </a:endParaRPr>
          </a:p>
        </p:txBody>
      </p:sp>
      <p:sp>
        <p:nvSpPr>
          <p:cNvPr id="3" name="TextBox 2">
            <a:extLst>
              <a:ext uri="{FF2B5EF4-FFF2-40B4-BE49-F238E27FC236}">
                <a16:creationId xmlns:a16="http://schemas.microsoft.com/office/drawing/2014/main" id="{BCACD62D-D7A5-AFEC-5B94-83E03A223F0C}"/>
              </a:ext>
            </a:extLst>
          </p:cNvPr>
          <p:cNvSpPr txBox="1"/>
          <p:nvPr/>
        </p:nvSpPr>
        <p:spPr>
          <a:xfrm>
            <a:off x="1273257" y="1974269"/>
            <a:ext cx="9689918" cy="1200329"/>
          </a:xfrm>
          <a:prstGeom prst="rect">
            <a:avLst/>
          </a:prstGeom>
          <a:noFill/>
        </p:spPr>
        <p:txBody>
          <a:bodyPr wrap="square" rtlCol="0">
            <a:spAutoFit/>
          </a:bodyPr>
          <a:lstStyle/>
          <a:p>
            <a:r>
              <a:rPr lang="en-US" b="1" dirty="0">
                <a:latin typeface="Aptos" panose="020B0004020202020204" pitchFamily="34" charset="0"/>
              </a:rPr>
              <a:t>Person that will receive the prize:</a:t>
            </a:r>
          </a:p>
          <a:p>
            <a:endParaRPr lang="en-US" b="1" dirty="0">
              <a:latin typeface="Aptos" panose="020B0004020202020204" pitchFamily="34" charset="0"/>
            </a:endParaRPr>
          </a:p>
          <a:p>
            <a:r>
              <a:rPr lang="en-US" dirty="0">
                <a:latin typeface="Aptos" panose="020B0004020202020204" pitchFamily="34" charset="0"/>
              </a:rPr>
              <a:t>Name : </a:t>
            </a:r>
          </a:p>
          <a:p>
            <a:r>
              <a:rPr lang="en-US" dirty="0">
                <a:latin typeface="Aptos" panose="020B0004020202020204" pitchFamily="34" charset="0"/>
              </a:rPr>
              <a:t>Title : </a:t>
            </a:r>
            <a:r>
              <a:rPr lang="en-US" b="1" dirty="0">
                <a:latin typeface="Aptos" panose="020B0004020202020204" pitchFamily="34" charset="0"/>
              </a:rPr>
              <a:t> </a:t>
            </a:r>
            <a:endParaRPr lang="fr-FR" b="1" dirty="0">
              <a:latin typeface="Aptos" panose="020B0004020202020204" pitchFamily="34" charset="0"/>
            </a:endParaRPr>
          </a:p>
        </p:txBody>
      </p:sp>
      <p:sp>
        <p:nvSpPr>
          <p:cNvPr id="6" name="Rectangle 5">
            <a:extLst>
              <a:ext uri="{FF2B5EF4-FFF2-40B4-BE49-F238E27FC236}">
                <a16:creationId xmlns:a16="http://schemas.microsoft.com/office/drawing/2014/main" id="{FB4D80E0-CB62-5AC4-D0FE-97B95919D7AF}"/>
              </a:ext>
            </a:extLst>
          </p:cNvPr>
          <p:cNvSpPr/>
          <p:nvPr/>
        </p:nvSpPr>
        <p:spPr>
          <a:xfrm>
            <a:off x="1106459" y="1866548"/>
            <a:ext cx="9971772" cy="145272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B2EF6682-7DA4-BB08-CB46-A6CA0C9E9D67}"/>
              </a:ext>
            </a:extLst>
          </p:cNvPr>
          <p:cNvSpPr txBox="1"/>
          <p:nvPr/>
        </p:nvSpPr>
        <p:spPr>
          <a:xfrm>
            <a:off x="1349587" y="3870481"/>
            <a:ext cx="9241857" cy="1754326"/>
          </a:xfrm>
          <a:prstGeom prst="rect">
            <a:avLst/>
          </a:prstGeom>
          <a:noFill/>
        </p:spPr>
        <p:txBody>
          <a:bodyPr wrap="square" rtlCol="0">
            <a:spAutoFit/>
          </a:bodyPr>
          <a:lstStyle/>
          <a:p>
            <a:r>
              <a:rPr lang="fr-FR" b="1" dirty="0">
                <a:latin typeface="Aptos" panose="020B0004020202020204" pitchFamily="34" charset="0"/>
              </a:rPr>
              <a:t>Project manager :</a:t>
            </a:r>
          </a:p>
          <a:p>
            <a:r>
              <a:rPr lang="fr-FR" dirty="0">
                <a:latin typeface="Aptos" panose="020B0004020202020204" pitchFamily="34" charset="0"/>
              </a:rPr>
              <a:t> </a:t>
            </a:r>
          </a:p>
          <a:p>
            <a:r>
              <a:rPr lang="fr-FR" dirty="0">
                <a:latin typeface="Aptos" panose="020B0004020202020204" pitchFamily="34" charset="0"/>
              </a:rPr>
              <a:t>Name:</a:t>
            </a:r>
          </a:p>
          <a:p>
            <a:r>
              <a:rPr lang="fr-FR" dirty="0">
                <a:latin typeface="Aptos" panose="020B0004020202020204" pitchFamily="34" charset="0"/>
              </a:rPr>
              <a:t>Email:</a:t>
            </a:r>
          </a:p>
          <a:p>
            <a:r>
              <a:rPr lang="fr-FR" dirty="0">
                <a:latin typeface="Aptos" panose="020B0004020202020204" pitchFamily="34" charset="0"/>
              </a:rPr>
              <a:t>Phone </a:t>
            </a:r>
            <a:r>
              <a:rPr lang="fr-FR" dirty="0" err="1">
                <a:latin typeface="Aptos" panose="020B0004020202020204" pitchFamily="34" charset="0"/>
              </a:rPr>
              <a:t>Number</a:t>
            </a:r>
            <a:r>
              <a:rPr lang="fr-FR" dirty="0">
                <a:latin typeface="Aptos" panose="020B0004020202020204" pitchFamily="34" charset="0"/>
              </a:rPr>
              <a:t>: </a:t>
            </a:r>
          </a:p>
          <a:p>
            <a:r>
              <a:rPr lang="fr-FR" dirty="0" err="1">
                <a:latin typeface="Aptos" panose="020B0004020202020204" pitchFamily="34" charset="0"/>
              </a:rPr>
              <a:t>Wechat</a:t>
            </a:r>
            <a:r>
              <a:rPr lang="fr-FR" dirty="0">
                <a:latin typeface="Aptos" panose="020B0004020202020204" pitchFamily="34" charset="0"/>
              </a:rPr>
              <a:t> ID:</a:t>
            </a:r>
          </a:p>
        </p:txBody>
      </p:sp>
      <p:sp>
        <p:nvSpPr>
          <p:cNvPr id="8" name="Rectangle 7">
            <a:extLst>
              <a:ext uri="{FF2B5EF4-FFF2-40B4-BE49-F238E27FC236}">
                <a16:creationId xmlns:a16="http://schemas.microsoft.com/office/drawing/2014/main" id="{208DF3F0-DD01-8924-0E92-72AE5240E158}"/>
              </a:ext>
            </a:extLst>
          </p:cNvPr>
          <p:cNvSpPr/>
          <p:nvPr/>
        </p:nvSpPr>
        <p:spPr>
          <a:xfrm>
            <a:off x="1110114" y="3636045"/>
            <a:ext cx="9971772" cy="218242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7346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A64D45-768E-1AB9-BFA2-202511D7A7DE}"/>
              </a:ext>
            </a:extLst>
          </p:cNvPr>
          <p:cNvSpPr txBox="1"/>
          <p:nvPr/>
        </p:nvSpPr>
        <p:spPr>
          <a:xfrm>
            <a:off x="3423666" y="1039529"/>
            <a:ext cx="5337359" cy="584775"/>
          </a:xfrm>
          <a:prstGeom prst="rect">
            <a:avLst/>
          </a:prstGeom>
          <a:noFill/>
        </p:spPr>
        <p:txBody>
          <a:bodyPr wrap="none" rtlCol="0">
            <a:spAutoFit/>
          </a:bodyPr>
          <a:lstStyle/>
          <a:p>
            <a:pPr algn="ctr"/>
            <a:r>
              <a:rPr lang="fr-FR" sz="3200" b="1">
                <a:latin typeface="Aptos" panose="020B0004020202020204" pitchFamily="34" charset="0"/>
              </a:rPr>
              <a:t>1. COMPANY INFORMATION</a:t>
            </a:r>
            <a:endParaRPr lang="en-US" sz="3200" b="1">
              <a:latin typeface="Aptos" panose="020B0004020202020204" pitchFamily="34" charset="0"/>
            </a:endParaRPr>
          </a:p>
        </p:txBody>
      </p:sp>
      <p:sp>
        <p:nvSpPr>
          <p:cNvPr id="3" name="TextBox 2">
            <a:extLst>
              <a:ext uri="{FF2B5EF4-FFF2-40B4-BE49-F238E27FC236}">
                <a16:creationId xmlns:a16="http://schemas.microsoft.com/office/drawing/2014/main" id="{BCACD62D-D7A5-AFEC-5B94-83E03A223F0C}"/>
              </a:ext>
            </a:extLst>
          </p:cNvPr>
          <p:cNvSpPr txBox="1"/>
          <p:nvPr/>
        </p:nvSpPr>
        <p:spPr>
          <a:xfrm>
            <a:off x="1273257" y="2149317"/>
            <a:ext cx="9689918" cy="372501"/>
          </a:xfrm>
          <a:prstGeom prst="rect">
            <a:avLst/>
          </a:prstGeom>
          <a:noFill/>
        </p:spPr>
        <p:txBody>
          <a:bodyPr wrap="square" rtlCol="0">
            <a:spAutoFit/>
          </a:bodyPr>
          <a:lstStyle/>
          <a:p>
            <a:r>
              <a:rPr lang="en-US" b="1"/>
              <a:t>Introduction of the company (max 150 words): </a:t>
            </a:r>
            <a:endParaRPr lang="fr-FR" b="1"/>
          </a:p>
        </p:txBody>
      </p:sp>
      <p:sp>
        <p:nvSpPr>
          <p:cNvPr id="6" name="Rectangle 5">
            <a:extLst>
              <a:ext uri="{FF2B5EF4-FFF2-40B4-BE49-F238E27FC236}">
                <a16:creationId xmlns:a16="http://schemas.microsoft.com/office/drawing/2014/main" id="{FB4D80E0-CB62-5AC4-D0FE-97B95919D7AF}"/>
              </a:ext>
            </a:extLst>
          </p:cNvPr>
          <p:cNvSpPr/>
          <p:nvPr/>
        </p:nvSpPr>
        <p:spPr>
          <a:xfrm>
            <a:off x="1116531" y="2041596"/>
            <a:ext cx="9971772" cy="407574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3775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A64D45-768E-1AB9-BFA2-202511D7A7DE}"/>
              </a:ext>
            </a:extLst>
          </p:cNvPr>
          <p:cNvSpPr txBox="1"/>
          <p:nvPr/>
        </p:nvSpPr>
        <p:spPr>
          <a:xfrm>
            <a:off x="3475288" y="1039529"/>
            <a:ext cx="5234126" cy="584775"/>
          </a:xfrm>
          <a:prstGeom prst="rect">
            <a:avLst/>
          </a:prstGeom>
          <a:noFill/>
        </p:spPr>
        <p:txBody>
          <a:bodyPr wrap="none" rtlCol="0">
            <a:spAutoFit/>
          </a:bodyPr>
          <a:lstStyle/>
          <a:p>
            <a:pPr algn="ctr"/>
            <a:r>
              <a:rPr lang="fr-FR" sz="3200" b="1"/>
              <a:t>2. PROJECT INFORMATION</a:t>
            </a:r>
            <a:endParaRPr lang="en-US" sz="3200" b="1"/>
          </a:p>
        </p:txBody>
      </p:sp>
      <p:sp>
        <p:nvSpPr>
          <p:cNvPr id="3" name="TextBox 2">
            <a:extLst>
              <a:ext uri="{FF2B5EF4-FFF2-40B4-BE49-F238E27FC236}">
                <a16:creationId xmlns:a16="http://schemas.microsoft.com/office/drawing/2014/main" id="{BCACD62D-D7A5-AFEC-5B94-83E03A223F0C}"/>
              </a:ext>
            </a:extLst>
          </p:cNvPr>
          <p:cNvSpPr txBox="1"/>
          <p:nvPr/>
        </p:nvSpPr>
        <p:spPr>
          <a:xfrm>
            <a:off x="1211055" y="1975175"/>
            <a:ext cx="9689918" cy="2031325"/>
          </a:xfrm>
          <a:prstGeom prst="rect">
            <a:avLst/>
          </a:prstGeom>
          <a:noFill/>
        </p:spPr>
        <p:txBody>
          <a:bodyPr wrap="square" rtlCol="0">
            <a:spAutoFit/>
          </a:bodyPr>
          <a:lstStyle/>
          <a:p>
            <a:r>
              <a:rPr lang="en-US" b="1" dirty="0">
                <a:latin typeface="Aptos" panose="020B0004020202020204" pitchFamily="34" charset="0"/>
              </a:rPr>
              <a:t>Which category are you applying for : </a:t>
            </a:r>
          </a:p>
          <a:p>
            <a:pPr marL="285750" indent="-285750">
              <a:buFont typeface="Wingdings" panose="05000000000000000000" pitchFamily="2" charset="2"/>
              <a:buChar char="q"/>
            </a:pPr>
            <a:r>
              <a:rPr lang="en-US" sz="1800" dirty="0">
                <a:effectLst/>
                <a:latin typeface="Aptos" panose="020B0004020202020204" pitchFamily="34" charset="0"/>
                <a:ea typeface="SimSun" panose="02010600030101010101" pitchFamily="2" charset="-122"/>
                <a:cs typeface="Times New Roman" panose="02020603050405020304" pitchFamily="18" charset="0"/>
              </a:rPr>
              <a:t>Sino-French Partnership Award</a:t>
            </a:r>
          </a:p>
          <a:p>
            <a:pPr marL="285750" indent="-285750">
              <a:buFont typeface="Wingdings" panose="05000000000000000000" pitchFamily="2" charset="2"/>
              <a:buChar char="q"/>
            </a:pPr>
            <a:r>
              <a:rPr lang="en-US" sz="1800" dirty="0">
                <a:effectLst/>
                <a:latin typeface="Aptos" panose="020B0004020202020204" pitchFamily="34" charset="0"/>
                <a:ea typeface="SimSun" panose="02010600030101010101" pitchFamily="2" charset="-122"/>
                <a:cs typeface="Times New Roman" panose="02020603050405020304" pitchFamily="18" charset="0"/>
              </a:rPr>
              <a:t>Innovation &amp; Transformation Award</a:t>
            </a:r>
          </a:p>
          <a:p>
            <a:pPr marL="285750" indent="-285750">
              <a:buFont typeface="Wingdings" panose="05000000000000000000" pitchFamily="2" charset="2"/>
              <a:buChar char="q"/>
            </a:pPr>
            <a:r>
              <a:rPr lang="en-US" sz="1800" dirty="0">
                <a:effectLst/>
                <a:latin typeface="Aptos" panose="020B0004020202020204" pitchFamily="34" charset="0"/>
                <a:ea typeface="SimSun" panose="02010600030101010101" pitchFamily="2" charset="-122"/>
                <a:cs typeface="Times New Roman" panose="02020603050405020304" pitchFamily="18" charset="0"/>
              </a:rPr>
              <a:t>Sustainable Impact Award</a:t>
            </a:r>
          </a:p>
          <a:p>
            <a:pPr marL="285750" indent="-285750">
              <a:buFont typeface="Wingdings" panose="05000000000000000000" pitchFamily="2" charset="2"/>
              <a:buChar char="q"/>
            </a:pPr>
            <a:r>
              <a:rPr lang="en-US" sz="1800" dirty="0">
                <a:effectLst/>
                <a:latin typeface="Aptos" panose="020B0004020202020204" pitchFamily="34" charset="0"/>
                <a:ea typeface="SimSun" panose="02010600030101010101" pitchFamily="2" charset="-122"/>
                <a:cs typeface="Times New Roman" panose="02020603050405020304" pitchFamily="18" charset="0"/>
              </a:rPr>
              <a:t>“Human at the Heart” Award</a:t>
            </a:r>
          </a:p>
          <a:p>
            <a:pPr marL="285750" indent="-285750">
              <a:buFont typeface="Wingdings" panose="05000000000000000000" pitchFamily="2" charset="2"/>
              <a:buChar char="q"/>
            </a:pPr>
            <a:r>
              <a:rPr lang="en-US" dirty="0">
                <a:latin typeface="Aptos" panose="020B0004020202020204" pitchFamily="34" charset="0"/>
                <a:ea typeface="SimSun" panose="02010600030101010101" pitchFamily="2" charset="-122"/>
                <a:cs typeface="Times New Roman" panose="02020603050405020304" pitchFamily="18" charset="0"/>
              </a:rPr>
              <a:t>“The Power of People” Award</a:t>
            </a:r>
            <a:endParaRPr lang="en-US" sz="1800" dirty="0">
              <a:effectLst/>
              <a:latin typeface="Aptos" panose="020B0004020202020204" pitchFamily="34" charset="0"/>
              <a:ea typeface="SimSun" panose="02010600030101010101" pitchFamily="2" charset="-122"/>
              <a:cs typeface="Times New Roman" panose="02020603050405020304" pitchFamily="18" charset="0"/>
            </a:endParaRPr>
          </a:p>
          <a:p>
            <a:endParaRPr lang="en-US" sz="1800" dirty="0">
              <a:effectLst/>
              <a:latin typeface="Aptos" panose="020B0004020202020204" pitchFamily="34" charset="0"/>
              <a:ea typeface="SimSun" panose="02010600030101010101" pitchFamily="2" charset="-122"/>
              <a:cs typeface="Times New Roman" panose="02020603050405020304" pitchFamily="18" charset="0"/>
            </a:endParaRPr>
          </a:p>
        </p:txBody>
      </p:sp>
      <p:sp>
        <p:nvSpPr>
          <p:cNvPr id="6" name="Rectangle 5">
            <a:extLst>
              <a:ext uri="{FF2B5EF4-FFF2-40B4-BE49-F238E27FC236}">
                <a16:creationId xmlns:a16="http://schemas.microsoft.com/office/drawing/2014/main" id="{FB4D80E0-CB62-5AC4-D0FE-97B95919D7AF}"/>
              </a:ext>
            </a:extLst>
          </p:cNvPr>
          <p:cNvSpPr/>
          <p:nvPr/>
        </p:nvSpPr>
        <p:spPr>
          <a:xfrm>
            <a:off x="1106465" y="1915609"/>
            <a:ext cx="9971772" cy="175075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a:extLst>
              <a:ext uri="{FF2B5EF4-FFF2-40B4-BE49-F238E27FC236}">
                <a16:creationId xmlns:a16="http://schemas.microsoft.com/office/drawing/2014/main" id="{816023C5-2553-6ECB-8B26-E92E952F25A3}"/>
              </a:ext>
            </a:extLst>
          </p:cNvPr>
          <p:cNvGrpSpPr/>
          <p:nvPr/>
        </p:nvGrpSpPr>
        <p:grpSpPr>
          <a:xfrm>
            <a:off x="1106465" y="3954795"/>
            <a:ext cx="9971772" cy="1065868"/>
            <a:chOff x="1168667" y="3939241"/>
            <a:chExt cx="9971772" cy="628958"/>
          </a:xfrm>
        </p:grpSpPr>
        <p:sp>
          <p:nvSpPr>
            <p:cNvPr id="10" name="TextBox 9">
              <a:extLst>
                <a:ext uri="{FF2B5EF4-FFF2-40B4-BE49-F238E27FC236}">
                  <a16:creationId xmlns:a16="http://schemas.microsoft.com/office/drawing/2014/main" id="{35D1A4FF-6ECE-7259-584D-E8496F116A11}"/>
                </a:ext>
              </a:extLst>
            </p:cNvPr>
            <p:cNvSpPr txBox="1"/>
            <p:nvPr/>
          </p:nvSpPr>
          <p:spPr>
            <a:xfrm>
              <a:off x="1273257" y="4023351"/>
              <a:ext cx="9617243" cy="544848"/>
            </a:xfrm>
            <a:prstGeom prst="rect">
              <a:avLst/>
            </a:prstGeom>
            <a:noFill/>
          </p:spPr>
          <p:txBody>
            <a:bodyPr wrap="square" rtlCol="0">
              <a:spAutoFit/>
            </a:bodyPr>
            <a:lstStyle/>
            <a:p>
              <a:r>
                <a:rPr lang="en-US" b="1" dirty="0">
                  <a:latin typeface="Aptos" panose="020B0004020202020204" pitchFamily="34" charset="0"/>
                </a:rPr>
                <a:t>Name of the project :</a:t>
              </a:r>
              <a:endParaRPr lang="en-US" dirty="0">
                <a:latin typeface="Aptos" panose="020B0004020202020204" pitchFamily="34" charset="0"/>
              </a:endParaRPr>
            </a:p>
            <a:p>
              <a:r>
                <a:rPr lang="en-US" b="1" dirty="0">
                  <a:latin typeface="Aptos" panose="020B0004020202020204" pitchFamily="34" charset="0"/>
                </a:rPr>
                <a:t>Date of implementation : </a:t>
              </a:r>
            </a:p>
            <a:p>
              <a:endParaRPr lang="fr-FR" b="1" dirty="0">
                <a:latin typeface="Aptos" panose="020B0004020202020204" pitchFamily="34" charset="0"/>
              </a:endParaRPr>
            </a:p>
          </p:txBody>
        </p:sp>
        <p:sp>
          <p:nvSpPr>
            <p:cNvPr id="11" name="Rectangle 10">
              <a:extLst>
                <a:ext uri="{FF2B5EF4-FFF2-40B4-BE49-F238E27FC236}">
                  <a16:creationId xmlns:a16="http://schemas.microsoft.com/office/drawing/2014/main" id="{727740C9-6ABE-520D-38B4-0C10EDAB7C01}"/>
                </a:ext>
              </a:extLst>
            </p:cNvPr>
            <p:cNvSpPr/>
            <p:nvPr/>
          </p:nvSpPr>
          <p:spPr>
            <a:xfrm>
              <a:off x="1168667" y="3939241"/>
              <a:ext cx="9971772" cy="54484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1B392DC-A69E-7DAE-64C7-5A4257ADCD55}"/>
              </a:ext>
            </a:extLst>
          </p:cNvPr>
          <p:cNvGrpSpPr/>
          <p:nvPr/>
        </p:nvGrpSpPr>
        <p:grpSpPr>
          <a:xfrm>
            <a:off x="1106465" y="5111496"/>
            <a:ext cx="9971772" cy="1463040"/>
            <a:chOff x="1116531" y="5122441"/>
            <a:chExt cx="9971772" cy="1981141"/>
          </a:xfrm>
        </p:grpSpPr>
        <p:sp>
          <p:nvSpPr>
            <p:cNvPr id="12" name="TextBox 11">
              <a:extLst>
                <a:ext uri="{FF2B5EF4-FFF2-40B4-BE49-F238E27FC236}">
                  <a16:creationId xmlns:a16="http://schemas.microsoft.com/office/drawing/2014/main" id="{60024B66-DF7F-76DB-CEC3-953025AA805C}"/>
                </a:ext>
              </a:extLst>
            </p:cNvPr>
            <p:cNvSpPr txBox="1"/>
            <p:nvPr/>
          </p:nvSpPr>
          <p:spPr>
            <a:xfrm>
              <a:off x="1221121" y="5230159"/>
              <a:ext cx="9747731" cy="500122"/>
            </a:xfrm>
            <a:prstGeom prst="rect">
              <a:avLst/>
            </a:prstGeom>
            <a:noFill/>
          </p:spPr>
          <p:txBody>
            <a:bodyPr wrap="square" rtlCol="0">
              <a:spAutoFit/>
            </a:bodyPr>
            <a:lstStyle/>
            <a:p>
              <a:r>
                <a:rPr lang="en-US" b="1" dirty="0">
                  <a:latin typeface="Aptos" panose="020B0004020202020204" pitchFamily="34" charset="0"/>
                </a:rPr>
                <a:t>Your project in one sentence (max 30 words in English):</a:t>
              </a:r>
              <a:endParaRPr lang="fr-FR" b="1" dirty="0">
                <a:latin typeface="Aptos" panose="020B0004020202020204" pitchFamily="34" charset="0"/>
              </a:endParaRPr>
            </a:p>
          </p:txBody>
        </p:sp>
        <p:sp>
          <p:nvSpPr>
            <p:cNvPr id="13" name="Rectangle 12">
              <a:extLst>
                <a:ext uri="{FF2B5EF4-FFF2-40B4-BE49-F238E27FC236}">
                  <a16:creationId xmlns:a16="http://schemas.microsoft.com/office/drawing/2014/main" id="{B6533B18-F231-9412-EBBF-5F18D9175055}"/>
                </a:ext>
              </a:extLst>
            </p:cNvPr>
            <p:cNvSpPr/>
            <p:nvPr/>
          </p:nvSpPr>
          <p:spPr>
            <a:xfrm>
              <a:off x="1116531" y="5122441"/>
              <a:ext cx="9971772" cy="198114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96762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316075-4595-A1DD-C0FD-6F4AE4CF9B16}"/>
              </a:ext>
            </a:extLst>
          </p:cNvPr>
          <p:cNvSpPr txBox="1"/>
          <p:nvPr/>
        </p:nvSpPr>
        <p:spPr>
          <a:xfrm>
            <a:off x="3475288" y="1039529"/>
            <a:ext cx="5234126" cy="584775"/>
          </a:xfrm>
          <a:prstGeom prst="rect">
            <a:avLst/>
          </a:prstGeom>
          <a:noFill/>
        </p:spPr>
        <p:txBody>
          <a:bodyPr wrap="none" rtlCol="0">
            <a:spAutoFit/>
          </a:bodyPr>
          <a:lstStyle/>
          <a:p>
            <a:pPr algn="ctr"/>
            <a:r>
              <a:rPr lang="fr-FR" sz="3200" b="1"/>
              <a:t>2. PROJECT INFORMATION</a:t>
            </a:r>
            <a:endParaRPr lang="en-US" sz="3200" b="1"/>
          </a:p>
        </p:txBody>
      </p:sp>
      <p:grpSp>
        <p:nvGrpSpPr>
          <p:cNvPr id="6" name="Group 5">
            <a:extLst>
              <a:ext uri="{FF2B5EF4-FFF2-40B4-BE49-F238E27FC236}">
                <a16:creationId xmlns:a16="http://schemas.microsoft.com/office/drawing/2014/main" id="{2769DD83-0B04-25C8-D2F9-8C20DFCB9176}"/>
              </a:ext>
            </a:extLst>
          </p:cNvPr>
          <p:cNvGrpSpPr/>
          <p:nvPr/>
        </p:nvGrpSpPr>
        <p:grpSpPr>
          <a:xfrm>
            <a:off x="1106465" y="1965216"/>
            <a:ext cx="9971772" cy="3603480"/>
            <a:chOff x="1116531" y="5122441"/>
            <a:chExt cx="9971772" cy="1981141"/>
          </a:xfrm>
        </p:grpSpPr>
        <p:sp>
          <p:nvSpPr>
            <p:cNvPr id="7" name="TextBox 6">
              <a:extLst>
                <a:ext uri="{FF2B5EF4-FFF2-40B4-BE49-F238E27FC236}">
                  <a16:creationId xmlns:a16="http://schemas.microsoft.com/office/drawing/2014/main" id="{DACAF1D8-4259-5E62-4AD8-4947BE07544F}"/>
                </a:ext>
              </a:extLst>
            </p:cNvPr>
            <p:cNvSpPr txBox="1"/>
            <p:nvPr/>
          </p:nvSpPr>
          <p:spPr>
            <a:xfrm>
              <a:off x="1221121" y="5230162"/>
              <a:ext cx="9732869" cy="203053"/>
            </a:xfrm>
            <a:prstGeom prst="rect">
              <a:avLst/>
            </a:prstGeom>
            <a:noFill/>
          </p:spPr>
          <p:txBody>
            <a:bodyPr wrap="square" rtlCol="0">
              <a:spAutoFit/>
            </a:bodyPr>
            <a:lstStyle/>
            <a:p>
              <a:r>
                <a:rPr lang="en-US" b="1" dirty="0"/>
                <a:t>Project presentation (max 150 words): </a:t>
              </a:r>
              <a:endParaRPr lang="fr-FR" b="1" dirty="0"/>
            </a:p>
          </p:txBody>
        </p:sp>
        <p:sp>
          <p:nvSpPr>
            <p:cNvPr id="8" name="Rectangle 7">
              <a:extLst>
                <a:ext uri="{FF2B5EF4-FFF2-40B4-BE49-F238E27FC236}">
                  <a16:creationId xmlns:a16="http://schemas.microsoft.com/office/drawing/2014/main" id="{3C9A27F9-F103-9F87-56BC-2901957D3F08}"/>
                </a:ext>
              </a:extLst>
            </p:cNvPr>
            <p:cNvSpPr/>
            <p:nvPr/>
          </p:nvSpPr>
          <p:spPr>
            <a:xfrm>
              <a:off x="1116531" y="5122441"/>
              <a:ext cx="9971772" cy="198114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13186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316075-4595-A1DD-C0FD-6F4AE4CF9B16}"/>
              </a:ext>
            </a:extLst>
          </p:cNvPr>
          <p:cNvSpPr txBox="1"/>
          <p:nvPr/>
        </p:nvSpPr>
        <p:spPr>
          <a:xfrm>
            <a:off x="3475288" y="1039529"/>
            <a:ext cx="5234126" cy="584775"/>
          </a:xfrm>
          <a:prstGeom prst="rect">
            <a:avLst/>
          </a:prstGeom>
          <a:noFill/>
        </p:spPr>
        <p:txBody>
          <a:bodyPr wrap="none" rtlCol="0">
            <a:spAutoFit/>
          </a:bodyPr>
          <a:lstStyle/>
          <a:p>
            <a:pPr algn="ctr"/>
            <a:r>
              <a:rPr lang="fr-FR" sz="3200" b="1"/>
              <a:t>2. PROJECT INFORMATION</a:t>
            </a:r>
            <a:endParaRPr lang="en-US" sz="3200" b="1"/>
          </a:p>
        </p:txBody>
      </p:sp>
      <p:grpSp>
        <p:nvGrpSpPr>
          <p:cNvPr id="6" name="Group 5">
            <a:extLst>
              <a:ext uri="{FF2B5EF4-FFF2-40B4-BE49-F238E27FC236}">
                <a16:creationId xmlns:a16="http://schemas.microsoft.com/office/drawing/2014/main" id="{2769DD83-0B04-25C8-D2F9-8C20DFCB9176}"/>
              </a:ext>
            </a:extLst>
          </p:cNvPr>
          <p:cNvGrpSpPr/>
          <p:nvPr/>
        </p:nvGrpSpPr>
        <p:grpSpPr>
          <a:xfrm>
            <a:off x="1106465" y="1965216"/>
            <a:ext cx="9971772" cy="2703037"/>
            <a:chOff x="1116531" y="5122441"/>
            <a:chExt cx="9971772" cy="1981141"/>
          </a:xfrm>
        </p:grpSpPr>
        <p:sp>
          <p:nvSpPr>
            <p:cNvPr id="7" name="TextBox 6">
              <a:extLst>
                <a:ext uri="{FF2B5EF4-FFF2-40B4-BE49-F238E27FC236}">
                  <a16:creationId xmlns:a16="http://schemas.microsoft.com/office/drawing/2014/main" id="{DACAF1D8-4259-5E62-4AD8-4947BE07544F}"/>
                </a:ext>
              </a:extLst>
            </p:cNvPr>
            <p:cNvSpPr txBox="1"/>
            <p:nvPr/>
          </p:nvSpPr>
          <p:spPr>
            <a:xfrm>
              <a:off x="1221121" y="5230162"/>
              <a:ext cx="9732869" cy="270695"/>
            </a:xfrm>
            <a:prstGeom prst="rect">
              <a:avLst/>
            </a:prstGeom>
            <a:noFill/>
          </p:spPr>
          <p:txBody>
            <a:bodyPr wrap="square" rtlCol="0">
              <a:spAutoFit/>
            </a:bodyPr>
            <a:lstStyle/>
            <a:p>
              <a:r>
                <a:rPr lang="en-US" b="1"/>
                <a:t>The strengths of your project (four or five key arguments) – Max 500 words: </a:t>
              </a:r>
              <a:endParaRPr lang="fr-FR" b="1"/>
            </a:p>
          </p:txBody>
        </p:sp>
        <p:sp>
          <p:nvSpPr>
            <p:cNvPr id="8" name="Rectangle 7">
              <a:extLst>
                <a:ext uri="{FF2B5EF4-FFF2-40B4-BE49-F238E27FC236}">
                  <a16:creationId xmlns:a16="http://schemas.microsoft.com/office/drawing/2014/main" id="{3C9A27F9-F103-9F87-56BC-2901957D3F08}"/>
                </a:ext>
              </a:extLst>
            </p:cNvPr>
            <p:cNvSpPr/>
            <p:nvPr/>
          </p:nvSpPr>
          <p:spPr>
            <a:xfrm>
              <a:off x="1116531" y="5122441"/>
              <a:ext cx="9971772" cy="198114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214310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D928E8-536D-97AE-7F3A-DD5CC30AE640}"/>
              </a:ext>
            </a:extLst>
          </p:cNvPr>
          <p:cNvSpPr txBox="1"/>
          <p:nvPr/>
        </p:nvSpPr>
        <p:spPr>
          <a:xfrm>
            <a:off x="2979163" y="1039529"/>
            <a:ext cx="6226384" cy="584775"/>
          </a:xfrm>
          <a:prstGeom prst="rect">
            <a:avLst/>
          </a:prstGeom>
          <a:noFill/>
        </p:spPr>
        <p:txBody>
          <a:bodyPr wrap="none" rtlCol="0">
            <a:spAutoFit/>
          </a:bodyPr>
          <a:lstStyle/>
          <a:p>
            <a:pPr algn="ctr"/>
            <a:r>
              <a:rPr lang="fr-FR" sz="3200" b="1" dirty="0"/>
              <a:t>3. ADDITIONAL INFORMATION</a:t>
            </a:r>
            <a:endParaRPr lang="en-US" sz="3200" b="1" dirty="0"/>
          </a:p>
        </p:txBody>
      </p:sp>
      <p:grpSp>
        <p:nvGrpSpPr>
          <p:cNvPr id="3" name="Group 2">
            <a:extLst>
              <a:ext uri="{FF2B5EF4-FFF2-40B4-BE49-F238E27FC236}">
                <a16:creationId xmlns:a16="http://schemas.microsoft.com/office/drawing/2014/main" id="{0718B2E8-89CC-E107-F115-4FEE16FADACA}"/>
              </a:ext>
            </a:extLst>
          </p:cNvPr>
          <p:cNvGrpSpPr/>
          <p:nvPr/>
        </p:nvGrpSpPr>
        <p:grpSpPr>
          <a:xfrm>
            <a:off x="1106465" y="1965215"/>
            <a:ext cx="9971772" cy="1389105"/>
            <a:chOff x="1116531" y="5122441"/>
            <a:chExt cx="9971772" cy="1981141"/>
          </a:xfrm>
        </p:grpSpPr>
        <p:sp>
          <p:nvSpPr>
            <p:cNvPr id="4" name="TextBox 3">
              <a:extLst>
                <a:ext uri="{FF2B5EF4-FFF2-40B4-BE49-F238E27FC236}">
                  <a16:creationId xmlns:a16="http://schemas.microsoft.com/office/drawing/2014/main" id="{262B8757-CEFE-F943-43C3-022C87FF3A20}"/>
                </a:ext>
              </a:extLst>
            </p:cNvPr>
            <p:cNvSpPr txBox="1"/>
            <p:nvPr/>
          </p:nvSpPr>
          <p:spPr>
            <a:xfrm>
              <a:off x="1221121" y="5230163"/>
              <a:ext cx="9627309" cy="1711908"/>
            </a:xfrm>
            <a:prstGeom prst="rect">
              <a:avLst/>
            </a:prstGeom>
            <a:noFill/>
          </p:spPr>
          <p:txBody>
            <a:bodyPr wrap="square" rtlCol="0">
              <a:spAutoFit/>
            </a:bodyPr>
            <a:lstStyle/>
            <a:p>
              <a:r>
                <a:rPr lang="en-US"/>
                <a:t>Please use the following </a:t>
              </a:r>
              <a:r>
                <a:rPr lang="en-US" b="1"/>
                <a:t>3 slides </a:t>
              </a:r>
              <a:r>
                <a:rPr lang="en-US"/>
                <a:t>to present your project, including a descriptions of first results, observations, impact on company or next steps of the project and other additional elements to help the jury in its analysis of your application. </a:t>
              </a:r>
            </a:p>
            <a:p>
              <a:r>
                <a:rPr lang="en-US" b="1"/>
                <a:t>Additionally, upload photos of your project</a:t>
              </a:r>
              <a:endParaRPr lang="fr-FR" b="1"/>
            </a:p>
          </p:txBody>
        </p:sp>
        <p:sp>
          <p:nvSpPr>
            <p:cNvPr id="5" name="Rectangle 4">
              <a:extLst>
                <a:ext uri="{FF2B5EF4-FFF2-40B4-BE49-F238E27FC236}">
                  <a16:creationId xmlns:a16="http://schemas.microsoft.com/office/drawing/2014/main" id="{15CFF263-095B-9074-2C9B-89E40845125F}"/>
                </a:ext>
              </a:extLst>
            </p:cNvPr>
            <p:cNvSpPr/>
            <p:nvPr/>
          </p:nvSpPr>
          <p:spPr>
            <a:xfrm>
              <a:off x="1116531" y="5122441"/>
              <a:ext cx="9971772" cy="198114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867874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343BA-6C59-1ECB-8FC2-5EC35F4665B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36FF71D-1CA4-AC2A-593D-D8F77D17C80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70436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45FD-364A-BB5F-C251-E84B5A99174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72726C3-0A37-A604-B511-8E17095F846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68325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F328-6A8B-7B68-7491-986DB945CBB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5AF1145-0BAA-DA6D-D48F-7329BD219A5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9702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A64D45-768E-1AB9-BFA2-202511D7A7DE}"/>
              </a:ext>
            </a:extLst>
          </p:cNvPr>
          <p:cNvSpPr txBox="1"/>
          <p:nvPr/>
        </p:nvSpPr>
        <p:spPr>
          <a:xfrm>
            <a:off x="4466744" y="1039529"/>
            <a:ext cx="3251211" cy="830997"/>
          </a:xfrm>
          <a:prstGeom prst="rect">
            <a:avLst/>
          </a:prstGeom>
          <a:noFill/>
        </p:spPr>
        <p:txBody>
          <a:bodyPr wrap="none" rtlCol="0">
            <a:spAutoFit/>
          </a:bodyPr>
          <a:lstStyle/>
          <a:p>
            <a:pPr algn="ctr"/>
            <a:r>
              <a:rPr lang="fr-FR" sz="4800" b="1"/>
              <a:t>REMINDER</a:t>
            </a:r>
            <a:endParaRPr lang="en-US" sz="3200" b="1"/>
          </a:p>
        </p:txBody>
      </p:sp>
      <p:sp>
        <p:nvSpPr>
          <p:cNvPr id="10" name="TextBox 9">
            <a:extLst>
              <a:ext uri="{FF2B5EF4-FFF2-40B4-BE49-F238E27FC236}">
                <a16:creationId xmlns:a16="http://schemas.microsoft.com/office/drawing/2014/main" id="{61542B74-2B59-993D-04B6-C1E1194685AC}"/>
              </a:ext>
            </a:extLst>
          </p:cNvPr>
          <p:cNvSpPr txBox="1"/>
          <p:nvPr/>
        </p:nvSpPr>
        <p:spPr>
          <a:xfrm>
            <a:off x="1287378" y="2510465"/>
            <a:ext cx="9617243" cy="2077492"/>
          </a:xfrm>
          <a:prstGeom prst="rect">
            <a:avLst/>
          </a:prstGeom>
          <a:noFill/>
        </p:spPr>
        <p:txBody>
          <a:bodyPr wrap="square" rtlCol="0">
            <a:spAutoFit/>
          </a:bodyPr>
          <a:lstStyle/>
          <a:p>
            <a:pPr marL="457200" indent="-457200" algn="just">
              <a:lnSpc>
                <a:spcPct val="104000"/>
              </a:lnSpc>
              <a:spcAft>
                <a:spcPts val="800"/>
              </a:spcAft>
              <a:buFont typeface="Arial" panose="020B0604020202020204" pitchFamily="34" charset="0"/>
              <a:buChar char="•"/>
            </a:pPr>
            <a:r>
              <a:rPr lang="en-GB" sz="2800" i="1" dirty="0">
                <a:effectLst/>
                <a:latin typeface="Aptos" panose="020B0004020202020204" pitchFamily="34" charset="0"/>
                <a:ea typeface="SimSun" panose="02010600030101010101" pitchFamily="2" charset="-122"/>
                <a:cs typeface="Times New Roman" panose="02020603050405020304" pitchFamily="18" charset="0"/>
              </a:rPr>
              <a:t>All CCI FRANCE CHINE’s members can send their application until </a:t>
            </a:r>
            <a:r>
              <a:rPr lang="en-GB" sz="2800" b="1" i="1" dirty="0">
                <a:effectLst/>
                <a:latin typeface="Aptos" panose="020B0004020202020204" pitchFamily="34" charset="0"/>
                <a:ea typeface="SimSun" panose="02010600030101010101" pitchFamily="2" charset="-122"/>
                <a:cs typeface="Times New Roman" panose="02020603050405020304" pitchFamily="18" charset="0"/>
              </a:rPr>
              <a:t>Friday, May </a:t>
            </a:r>
            <a:r>
              <a:rPr lang="en-GB" sz="2800" b="1" i="1" dirty="0">
                <a:latin typeface="Aptos" panose="020B0004020202020204" pitchFamily="34" charset="0"/>
                <a:ea typeface="SimSun" panose="02010600030101010101" pitchFamily="2" charset="-122"/>
                <a:cs typeface="Times New Roman" panose="02020603050405020304" pitchFamily="18" charset="0"/>
              </a:rPr>
              <a:t>15</a:t>
            </a:r>
            <a:r>
              <a:rPr lang="en-GB" sz="2800" b="1" i="1" dirty="0">
                <a:effectLst/>
                <a:latin typeface="Aptos" panose="020B0004020202020204" pitchFamily="34" charset="0"/>
                <a:ea typeface="SimSun" panose="02010600030101010101" pitchFamily="2" charset="-122"/>
                <a:cs typeface="Times New Roman" panose="02020603050405020304" pitchFamily="18" charset="0"/>
              </a:rPr>
              <a:t>th, 2026, 6pm</a:t>
            </a:r>
            <a:r>
              <a:rPr lang="en-GB" sz="2800" i="1" dirty="0">
                <a:effectLst/>
                <a:latin typeface="Aptos" panose="020B0004020202020204" pitchFamily="34" charset="0"/>
                <a:ea typeface="SimSun" panose="02010600030101010101" pitchFamily="2" charset="-122"/>
                <a:cs typeface="Times New Roman" panose="02020603050405020304" pitchFamily="18" charset="0"/>
              </a:rPr>
              <a:t>.  </a:t>
            </a:r>
          </a:p>
          <a:p>
            <a:pPr marL="457200" indent="-457200" algn="just">
              <a:lnSpc>
                <a:spcPct val="104000"/>
              </a:lnSpc>
              <a:spcAft>
                <a:spcPts val="800"/>
              </a:spcAft>
              <a:buFont typeface="Arial" panose="020B0604020202020204" pitchFamily="34" charset="0"/>
              <a:buChar char="•"/>
            </a:pPr>
            <a:endParaRPr lang="en-GB" sz="2800" i="1" dirty="0">
              <a:effectLst/>
              <a:latin typeface="Aptos" panose="020B0004020202020204" pitchFamily="34" charset="0"/>
              <a:ea typeface="SimSun" panose="02010600030101010101" pitchFamily="2" charset="-122"/>
              <a:cs typeface="Times New Roman" panose="02020603050405020304" pitchFamily="18" charset="0"/>
            </a:endParaRPr>
          </a:p>
          <a:p>
            <a:pPr marL="457200" indent="-457200" algn="just">
              <a:lnSpc>
                <a:spcPct val="104000"/>
              </a:lnSpc>
              <a:spcAft>
                <a:spcPts val="800"/>
              </a:spcAft>
              <a:buFont typeface="Arial" panose="020B0604020202020204" pitchFamily="34" charset="0"/>
              <a:buChar char="•"/>
            </a:pPr>
            <a:r>
              <a:rPr lang="en-GB" sz="2800" dirty="0">
                <a:effectLst/>
                <a:latin typeface="Aptos" panose="020B0004020202020204" pitchFamily="34" charset="0"/>
                <a:ea typeface="SimSun" panose="02010600030101010101" pitchFamily="2" charset="-122"/>
                <a:cs typeface="Times New Roman" panose="02020603050405020304" pitchFamily="18" charset="0"/>
              </a:rPr>
              <a:t>You may apply for multiple different awards. </a:t>
            </a:r>
            <a:endParaRPr lang="en-US" sz="2800" dirty="0">
              <a:effectLst/>
              <a:latin typeface="Aptos" panose="020B0004020202020204" pitchFamily="34" charset="0"/>
              <a:ea typeface="SimSun" panose="02010600030101010101" pitchFamily="2" charset="-122"/>
              <a:cs typeface="Times New Roman" panose="02020603050405020304" pitchFamily="18" charset="0"/>
            </a:endParaRPr>
          </a:p>
        </p:txBody>
      </p:sp>
      <p:sp>
        <p:nvSpPr>
          <p:cNvPr id="11" name="Rectangle 10">
            <a:extLst>
              <a:ext uri="{FF2B5EF4-FFF2-40B4-BE49-F238E27FC236}">
                <a16:creationId xmlns:a16="http://schemas.microsoft.com/office/drawing/2014/main" id="{81D28A31-1B11-6E8F-893F-88DD17D079B0}"/>
              </a:ext>
            </a:extLst>
          </p:cNvPr>
          <p:cNvSpPr/>
          <p:nvPr/>
        </p:nvSpPr>
        <p:spPr>
          <a:xfrm>
            <a:off x="1047905" y="2402744"/>
            <a:ext cx="9971772" cy="241339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02920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DBB5CC-91B1-5745-8F2B-5D850ACD2B5A}"/>
              </a:ext>
            </a:extLst>
          </p:cNvPr>
          <p:cNvSpPr txBox="1"/>
          <p:nvPr/>
        </p:nvSpPr>
        <p:spPr>
          <a:xfrm>
            <a:off x="709485" y="2676768"/>
            <a:ext cx="10765731" cy="2971839"/>
          </a:xfrm>
          <a:prstGeom prst="rect">
            <a:avLst/>
          </a:prstGeom>
          <a:noFill/>
        </p:spPr>
        <p:txBody>
          <a:bodyPr wrap="square" rtlCol="0">
            <a:spAutoFit/>
          </a:bodyPr>
          <a:lstStyle/>
          <a:p>
            <a:pPr marL="342900" indent="-342900" algn="just">
              <a:lnSpc>
                <a:spcPct val="150000"/>
              </a:lnSpc>
              <a:spcBef>
                <a:spcPts val="1200"/>
              </a:spcBef>
              <a:buFont typeface="Wingdings" panose="05000000000000000000" pitchFamily="2" charset="2"/>
              <a:buChar char="q"/>
            </a:pPr>
            <a:r>
              <a:rPr lang="en-US" sz="2000" b="1" kern="0" dirty="0">
                <a:solidFill>
                  <a:srgbClr val="2F5496"/>
                </a:solidFill>
                <a:latin typeface="Aptos" panose="020B0004020202020204" pitchFamily="34" charset="0"/>
                <a:ea typeface="Calibri" panose="020F0502020204030204" pitchFamily="34" charset="0"/>
                <a:cs typeface="Calibri" panose="020F0502020204030204" pitchFamily="34" charset="0"/>
              </a:rPr>
              <a:t>Sino-French Partnership Award</a:t>
            </a:r>
            <a:endParaRPr lang="en-GB" sz="2000" b="1" kern="0" dirty="0">
              <a:solidFill>
                <a:srgbClr val="2F5496"/>
              </a:solidFill>
              <a:latin typeface="Aptos" panose="020B0004020202020204" pitchFamily="34" charset="0"/>
              <a:ea typeface="Calibri" panose="020F0502020204030204" pitchFamily="34" charset="0"/>
              <a:cs typeface="Calibri" panose="020F0502020204030204" pitchFamily="34" charset="0"/>
            </a:endParaRPr>
          </a:p>
          <a:p>
            <a:pPr marL="342900" indent="-342900" algn="just">
              <a:lnSpc>
                <a:spcPct val="150000"/>
              </a:lnSpc>
              <a:spcBef>
                <a:spcPts val="1200"/>
              </a:spcBef>
              <a:buFont typeface="Wingdings" panose="05000000000000000000" pitchFamily="2" charset="2"/>
              <a:buChar char="q"/>
            </a:pPr>
            <a:r>
              <a:rPr lang="en-US" sz="2000" b="1" kern="0" dirty="0">
                <a:solidFill>
                  <a:srgbClr val="2F5496"/>
                </a:solidFill>
                <a:latin typeface="Aptos" panose="020B0004020202020204" pitchFamily="34" charset="0"/>
                <a:ea typeface="Calibri" panose="020F0502020204030204" pitchFamily="34" charset="0"/>
                <a:cs typeface="Calibri" panose="020F0502020204030204" pitchFamily="34" charset="0"/>
              </a:rPr>
              <a:t>Innovation &amp; Transformation Award</a:t>
            </a:r>
            <a:endParaRPr lang="en-US" sz="2000" b="1" kern="0" dirty="0">
              <a:solidFill>
                <a:srgbClr val="2F5496"/>
              </a:solidFill>
              <a:effectLst/>
              <a:latin typeface="Aptos" panose="020B0004020202020204" pitchFamily="34" charset="0"/>
              <a:ea typeface="Calibri" panose="020F0502020204030204" pitchFamily="34" charset="0"/>
              <a:cs typeface="Calibri" panose="020F0502020204030204" pitchFamily="34" charset="0"/>
            </a:endParaRPr>
          </a:p>
          <a:p>
            <a:pPr marL="342900" indent="-342900" algn="just">
              <a:lnSpc>
                <a:spcPct val="150000"/>
              </a:lnSpc>
              <a:spcBef>
                <a:spcPts val="1200"/>
              </a:spcBef>
              <a:buFont typeface="Wingdings" panose="05000000000000000000" pitchFamily="2" charset="2"/>
              <a:buChar char="q"/>
            </a:pPr>
            <a:r>
              <a:rPr lang="en-GB" sz="2000" b="1" kern="0" dirty="0">
                <a:solidFill>
                  <a:srgbClr val="2F5496"/>
                </a:solidFill>
                <a:latin typeface="Aptos" panose="020B0004020202020204" pitchFamily="34" charset="0"/>
                <a:ea typeface="Calibri" panose="020F0502020204030204" pitchFamily="34" charset="0"/>
                <a:cs typeface="Calibri" panose="020F0502020204030204" pitchFamily="34" charset="0"/>
              </a:rPr>
              <a:t>Sustainable Impact Award</a:t>
            </a:r>
            <a:endParaRPr lang="en-GB" sz="2000" b="1" kern="0" dirty="0">
              <a:solidFill>
                <a:srgbClr val="2F5496"/>
              </a:solidFill>
              <a:effectLst/>
              <a:latin typeface="Aptos" panose="020B0004020202020204" pitchFamily="34" charset="0"/>
              <a:ea typeface="Calibri" panose="020F0502020204030204" pitchFamily="34" charset="0"/>
              <a:cs typeface="Calibri" panose="020F0502020204030204" pitchFamily="34" charset="0"/>
            </a:endParaRPr>
          </a:p>
          <a:p>
            <a:pPr marL="342900" indent="-342900" algn="just">
              <a:lnSpc>
                <a:spcPct val="150000"/>
              </a:lnSpc>
              <a:spcBef>
                <a:spcPts val="1200"/>
              </a:spcBef>
              <a:buFont typeface="Wingdings" panose="05000000000000000000" pitchFamily="2" charset="2"/>
              <a:buChar char="q"/>
            </a:pPr>
            <a:r>
              <a:rPr lang="en-US" sz="2000" b="1" kern="0" dirty="0">
                <a:solidFill>
                  <a:srgbClr val="2F5496"/>
                </a:solidFill>
                <a:latin typeface="Aptos" panose="020B0004020202020204" pitchFamily="34" charset="0"/>
                <a:ea typeface="Calibri" panose="020F0502020204030204" pitchFamily="34" charset="0"/>
                <a:cs typeface="Calibri" panose="020F0502020204030204" pitchFamily="34" charset="0"/>
              </a:rPr>
              <a:t>“Human at the Heart” Award</a:t>
            </a:r>
          </a:p>
          <a:p>
            <a:pPr marL="342900" indent="-342900" algn="just">
              <a:lnSpc>
                <a:spcPct val="150000"/>
              </a:lnSpc>
              <a:spcBef>
                <a:spcPts val="1200"/>
              </a:spcBef>
              <a:buFont typeface="Wingdings" panose="05000000000000000000" pitchFamily="2" charset="2"/>
              <a:buChar char="q"/>
            </a:pPr>
            <a:r>
              <a:rPr lang="en-US" sz="2000" b="1" kern="0" dirty="0">
                <a:solidFill>
                  <a:srgbClr val="2F5496"/>
                </a:solidFill>
                <a:latin typeface="Aptos" panose="020B0004020202020204" pitchFamily="34" charset="0"/>
                <a:ea typeface="Calibri" panose="020F0502020204030204" pitchFamily="34" charset="0"/>
                <a:cs typeface="Calibri" panose="020F0502020204030204" pitchFamily="34" charset="0"/>
              </a:rPr>
              <a:t>“The Power of People” Award</a:t>
            </a:r>
            <a:endParaRPr lang="en-GB" sz="2000" b="1" kern="0" dirty="0">
              <a:solidFill>
                <a:srgbClr val="2F5496"/>
              </a:solidFill>
              <a:effectLst/>
              <a:latin typeface="Aptos" panose="020B000402020202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19A5278-205C-8FA0-27A6-818B1CBC5D9F}"/>
              </a:ext>
            </a:extLst>
          </p:cNvPr>
          <p:cNvSpPr txBox="1"/>
          <p:nvPr/>
        </p:nvSpPr>
        <p:spPr>
          <a:xfrm>
            <a:off x="3009616" y="1039529"/>
            <a:ext cx="6165470" cy="584775"/>
          </a:xfrm>
          <a:prstGeom prst="rect">
            <a:avLst/>
          </a:prstGeom>
          <a:noFill/>
        </p:spPr>
        <p:txBody>
          <a:bodyPr wrap="none" rtlCol="0">
            <a:spAutoFit/>
          </a:bodyPr>
          <a:lstStyle/>
          <a:p>
            <a:pPr algn="just"/>
            <a:r>
              <a:rPr lang="en-US" sz="3200" b="1" kern="1400" spc="-50" dirty="0">
                <a:effectLst/>
                <a:latin typeface="Aptos" panose="020B0004020202020204" pitchFamily="34" charset="0"/>
                <a:ea typeface="DengXian Light" panose="02010600030101010101" pitchFamily="2" charset="-122"/>
                <a:cs typeface="Times New Roman" panose="02020603050405020304" pitchFamily="18" charset="0"/>
              </a:rPr>
              <a:t>GALA SHANGHAI 2026 – AWARDS</a:t>
            </a:r>
          </a:p>
        </p:txBody>
      </p:sp>
      <p:sp>
        <p:nvSpPr>
          <p:cNvPr id="3" name="TextBox 2">
            <a:extLst>
              <a:ext uri="{FF2B5EF4-FFF2-40B4-BE49-F238E27FC236}">
                <a16:creationId xmlns:a16="http://schemas.microsoft.com/office/drawing/2014/main" id="{85761037-D185-BE27-7A5E-8AC41023DB6F}"/>
              </a:ext>
            </a:extLst>
          </p:cNvPr>
          <p:cNvSpPr txBox="1"/>
          <p:nvPr/>
        </p:nvSpPr>
        <p:spPr>
          <a:xfrm>
            <a:off x="709486" y="2091993"/>
            <a:ext cx="4857486" cy="584775"/>
          </a:xfrm>
          <a:prstGeom prst="rect">
            <a:avLst/>
          </a:prstGeom>
          <a:noFill/>
        </p:spPr>
        <p:txBody>
          <a:bodyPr wrap="square" rtlCol="0">
            <a:spAutoFit/>
          </a:bodyPr>
          <a:lstStyle/>
          <a:p>
            <a:r>
              <a:rPr lang="en-US" sz="3200" b="1" kern="1400" spc="-50" dirty="0">
                <a:effectLst/>
                <a:latin typeface="Aptos" panose="020B0004020202020204" pitchFamily="34" charset="0"/>
                <a:ea typeface="DengXian Light" panose="02010600030101010101" pitchFamily="2" charset="-122"/>
                <a:cs typeface="Times New Roman" panose="02020603050405020304" pitchFamily="18" charset="0"/>
              </a:rPr>
              <a:t>Categories </a:t>
            </a:r>
            <a:r>
              <a:rPr lang="en-US" sz="2000" kern="1400" spc="-50" dirty="0">
                <a:effectLst/>
                <a:latin typeface="Aptos" panose="020B0004020202020204" pitchFamily="34" charset="0"/>
                <a:ea typeface="DengXian Light" panose="02010600030101010101" pitchFamily="2" charset="-122"/>
                <a:cs typeface="Times New Roman" panose="02020603050405020304" pitchFamily="18" charset="0"/>
              </a:rPr>
              <a:t>(choose 1) </a:t>
            </a:r>
            <a:r>
              <a:rPr lang="en-US" sz="3200" kern="1400" spc="-50" dirty="0">
                <a:effectLst/>
                <a:latin typeface="Aptos" panose="020B0004020202020204" pitchFamily="34" charset="0"/>
                <a:ea typeface="DengXian Light" panose="02010600030101010101" pitchFamily="2" charset="-122"/>
                <a:cs typeface="Times New Roman" panose="02020603050405020304" pitchFamily="18" charset="0"/>
              </a:rPr>
              <a:t>: </a:t>
            </a:r>
            <a:endParaRPr lang="en-US" sz="3200" b="1" kern="1400" spc="-50" dirty="0">
              <a:effectLst/>
              <a:latin typeface="Aptos" panose="020B0004020202020204" pitchFamily="34" charset="0"/>
              <a:ea typeface="DengXian Light"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0378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4FF80-6A7F-FFF7-043F-A371A87CAF1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36CB90-3E73-079A-11E2-0220167C6C70}"/>
              </a:ext>
            </a:extLst>
          </p:cNvPr>
          <p:cNvSpPr txBox="1"/>
          <p:nvPr/>
        </p:nvSpPr>
        <p:spPr>
          <a:xfrm>
            <a:off x="618045" y="2091993"/>
            <a:ext cx="10765731" cy="4441472"/>
          </a:xfrm>
          <a:prstGeom prst="rect">
            <a:avLst/>
          </a:prstGeom>
          <a:noFill/>
        </p:spPr>
        <p:txBody>
          <a:bodyPr wrap="square" rtlCol="0">
            <a:spAutoFit/>
          </a:bodyPr>
          <a:lstStyle/>
          <a:p>
            <a:pPr marL="342900" indent="-342900" algn="just">
              <a:lnSpc>
                <a:spcPct val="150000"/>
              </a:lnSpc>
              <a:spcBef>
                <a:spcPts val="1200"/>
              </a:spcBef>
              <a:buFont typeface="Wingdings" panose="05000000000000000000" pitchFamily="2" charset="2"/>
              <a:buChar char="q"/>
            </a:pPr>
            <a:r>
              <a:rPr lang="en-US" sz="2400" b="1" kern="0" dirty="0">
                <a:solidFill>
                  <a:srgbClr val="2F5496"/>
                </a:solidFill>
                <a:latin typeface="Aptos" panose="020B0004020202020204" pitchFamily="34" charset="0"/>
                <a:ea typeface="Calibri" panose="020F0502020204030204" pitchFamily="34" charset="0"/>
                <a:cs typeface="Calibri" panose="020F0502020204030204" pitchFamily="34" charset="0"/>
              </a:rPr>
              <a:t>Sino-French Partnership Award</a:t>
            </a:r>
            <a:endParaRPr lang="en-GB" sz="2400" b="1" kern="0" dirty="0">
              <a:solidFill>
                <a:srgbClr val="2F5496"/>
              </a:solidFill>
              <a:latin typeface="Aptos" panose="020B0004020202020204" pitchFamily="34" charset="0"/>
              <a:ea typeface="Calibri" panose="020F0502020204030204" pitchFamily="34" charset="0"/>
              <a:cs typeface="Calibri" panose="020F0502020204030204" pitchFamily="34" charset="0"/>
            </a:endParaRPr>
          </a:p>
          <a:p>
            <a:pPr algn="just">
              <a:lnSpc>
                <a:spcPct val="104000"/>
              </a:lnSpc>
              <a:spcBef>
                <a:spcPts val="1200"/>
              </a:spcBef>
            </a:pPr>
            <a:r>
              <a:rPr lang="en-US" sz="2000" b="1" dirty="0">
                <a:effectLst/>
                <a:latin typeface="Aptos" panose="020B0004020202020204" pitchFamily="34" charset="0"/>
                <a:ea typeface="Calibri" panose="020F0502020204030204" pitchFamily="34" charset="0"/>
                <a:cs typeface="Calibri" panose="020F0502020204030204" pitchFamily="34" charset="0"/>
              </a:rPr>
              <a:t>Description: </a:t>
            </a:r>
          </a:p>
          <a:p>
            <a:pPr algn="just">
              <a:lnSpc>
                <a:spcPct val="104000"/>
              </a:lnSpc>
              <a:spcBef>
                <a:spcPts val="1200"/>
              </a:spcBef>
            </a:pPr>
            <a:r>
              <a:rPr lang="en-US" sz="2000" dirty="0">
                <a:latin typeface="Aptos" panose="020B0004020202020204" pitchFamily="34" charset="0"/>
                <a:ea typeface="Calibri" panose="020F0502020204030204" pitchFamily="34" charset="0"/>
                <a:cs typeface="Calibri" panose="020F0502020204030204" pitchFamily="34" charset="0"/>
              </a:rPr>
              <a:t>This award honors organizations that have developed outstanding bilateral cooperation projects between France and China in business, technology, culture, education, public welfare, or sustainable development. It recognizes impactful, responsible, and well-executed partnerships that strengthen trust and advance mutually beneficial progress. </a:t>
            </a:r>
          </a:p>
          <a:p>
            <a:pPr algn="just">
              <a:lnSpc>
                <a:spcPct val="104000"/>
              </a:lnSpc>
              <a:spcBef>
                <a:spcPts val="1200"/>
              </a:spcBef>
            </a:pPr>
            <a:r>
              <a:rPr lang="en-US" sz="2000" b="1" dirty="0">
                <a:effectLst/>
                <a:latin typeface="Aptos" panose="020B0004020202020204" pitchFamily="34" charset="0"/>
                <a:ea typeface="Calibri" panose="020F0502020204030204" pitchFamily="34" charset="0"/>
                <a:cs typeface="Calibri" panose="020F0502020204030204" pitchFamily="34" charset="0"/>
              </a:rPr>
              <a:t>Selection Criteria:</a:t>
            </a:r>
          </a:p>
          <a:p>
            <a:pPr marL="457200" indent="-457200" algn="just">
              <a:lnSpc>
                <a:spcPct val="104000"/>
              </a:lnSpc>
              <a:spcBef>
                <a:spcPts val="1200"/>
              </a:spcBef>
              <a:buFont typeface="+mj-lt"/>
              <a:buAutoNum type="arabicPeriod"/>
            </a:pPr>
            <a:r>
              <a:rPr lang="en-US" sz="2000" dirty="0">
                <a:latin typeface="Aptos" panose="020B0004020202020204" pitchFamily="34" charset="0"/>
              </a:rPr>
              <a:t>In-depth and sustainable Sino-French collaborative practices</a:t>
            </a:r>
            <a:endParaRPr lang="en-US" sz="2000" dirty="0">
              <a:effectLst/>
              <a:latin typeface="Aptos" panose="020B0004020202020204" pitchFamily="34" charset="0"/>
              <a:ea typeface="Calibri" panose="020F0502020204030204" pitchFamily="34" charset="0"/>
              <a:cs typeface="Calibri" panose="020F0502020204030204" pitchFamily="34" charset="0"/>
            </a:endParaRPr>
          </a:p>
          <a:p>
            <a:pPr marL="457200" indent="-457200" algn="just">
              <a:lnSpc>
                <a:spcPct val="104000"/>
              </a:lnSpc>
              <a:spcBef>
                <a:spcPts val="1200"/>
              </a:spcBef>
              <a:buFont typeface="+mj-lt"/>
              <a:buAutoNum type="arabicPeriod"/>
            </a:pPr>
            <a:r>
              <a:rPr lang="en-US" sz="2000" dirty="0">
                <a:latin typeface="Aptos" panose="020B0004020202020204" pitchFamily="34" charset="0"/>
                <a:ea typeface="Calibri" panose="020F0502020204030204" pitchFamily="34" charset="0"/>
                <a:cs typeface="Calibri" panose="020F0502020204030204" pitchFamily="34" charset="0"/>
              </a:rPr>
              <a:t>Measurable, positive, and responsible impact in the focused area</a:t>
            </a:r>
            <a:endParaRPr lang="en-US" sz="2000" dirty="0">
              <a:effectLst/>
              <a:latin typeface="Aptos" panose="020B0004020202020204" pitchFamily="34" charset="0"/>
              <a:ea typeface="Calibri" panose="020F0502020204030204" pitchFamily="34" charset="0"/>
              <a:cs typeface="Calibri" panose="020F0502020204030204" pitchFamily="34" charset="0"/>
            </a:endParaRPr>
          </a:p>
          <a:p>
            <a:pPr marL="457200" indent="-457200" algn="just">
              <a:lnSpc>
                <a:spcPct val="104000"/>
              </a:lnSpc>
              <a:spcBef>
                <a:spcPts val="1200"/>
              </a:spcBef>
              <a:buFont typeface="+mj-lt"/>
              <a:buAutoNum type="arabicPeriod"/>
            </a:pPr>
            <a:r>
              <a:rPr lang="en-US" sz="2000" dirty="0">
                <a:latin typeface="Aptos" panose="020B0004020202020204" pitchFamily="34" charset="0"/>
                <a:ea typeface="Calibri" panose="020F0502020204030204" pitchFamily="34" charset="0"/>
                <a:cs typeface="Calibri" panose="020F0502020204030204" pitchFamily="34" charset="0"/>
              </a:rPr>
              <a:t>Tangible contributions to deepening sustainable, trust‑based bilateral ties</a:t>
            </a:r>
            <a:endParaRPr lang="en-GB" sz="20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372AD3E-B8D5-64F9-55E0-195231B81E49}"/>
              </a:ext>
            </a:extLst>
          </p:cNvPr>
          <p:cNvSpPr txBox="1"/>
          <p:nvPr/>
        </p:nvSpPr>
        <p:spPr>
          <a:xfrm>
            <a:off x="3009616" y="1039529"/>
            <a:ext cx="6165470" cy="584775"/>
          </a:xfrm>
          <a:prstGeom prst="rect">
            <a:avLst/>
          </a:prstGeom>
          <a:noFill/>
        </p:spPr>
        <p:txBody>
          <a:bodyPr wrap="none" rtlCol="0">
            <a:spAutoFit/>
          </a:bodyPr>
          <a:lstStyle/>
          <a:p>
            <a:pPr algn="just"/>
            <a:r>
              <a:rPr lang="en-US" sz="3200" b="1" kern="1400" spc="-50" dirty="0">
                <a:effectLst/>
                <a:latin typeface="Aptos" panose="020B0004020202020204" pitchFamily="34" charset="0"/>
                <a:ea typeface="DengXian Light" panose="02010600030101010101" pitchFamily="2" charset="-122"/>
                <a:cs typeface="Times New Roman" panose="02020603050405020304" pitchFamily="18" charset="0"/>
              </a:rPr>
              <a:t>GALA SHANGHAI 2026 – AWARDS</a:t>
            </a:r>
          </a:p>
        </p:txBody>
      </p:sp>
    </p:spTree>
    <p:extLst>
      <p:ext uri="{BB962C8B-B14F-4D97-AF65-F5344CB8AC3E}">
        <p14:creationId xmlns:p14="http://schemas.microsoft.com/office/powerpoint/2010/main" val="2125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47A0C-34A7-1754-6656-2ED3024B0F5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9FD4C42-9EF2-FAA1-99B3-296DA5873EDB}"/>
              </a:ext>
            </a:extLst>
          </p:cNvPr>
          <p:cNvSpPr txBox="1"/>
          <p:nvPr/>
        </p:nvSpPr>
        <p:spPr>
          <a:xfrm>
            <a:off x="618045" y="2091993"/>
            <a:ext cx="10765731" cy="4441409"/>
          </a:xfrm>
          <a:prstGeom prst="rect">
            <a:avLst/>
          </a:prstGeom>
          <a:noFill/>
        </p:spPr>
        <p:txBody>
          <a:bodyPr wrap="square" rtlCol="0">
            <a:spAutoFit/>
          </a:bodyPr>
          <a:lstStyle/>
          <a:p>
            <a:pPr marL="342900" indent="-342900" algn="just">
              <a:lnSpc>
                <a:spcPct val="150000"/>
              </a:lnSpc>
              <a:spcBef>
                <a:spcPts val="1200"/>
              </a:spcBef>
              <a:buFont typeface="Wingdings" panose="05000000000000000000" pitchFamily="2" charset="2"/>
              <a:buChar char="q"/>
            </a:pPr>
            <a:r>
              <a:rPr lang="en-US" sz="2400" b="1" kern="0" dirty="0">
                <a:solidFill>
                  <a:srgbClr val="2F5496"/>
                </a:solidFill>
                <a:latin typeface="Aptos" panose="020B0004020202020204" pitchFamily="34" charset="0"/>
                <a:ea typeface="Calibri" panose="020F0502020204030204" pitchFamily="34" charset="0"/>
                <a:cs typeface="Calibri" panose="020F0502020204030204" pitchFamily="34" charset="0"/>
              </a:rPr>
              <a:t>Innovation &amp; Transformation Award</a:t>
            </a:r>
          </a:p>
          <a:p>
            <a:pPr algn="just">
              <a:lnSpc>
                <a:spcPct val="104000"/>
              </a:lnSpc>
              <a:spcBef>
                <a:spcPts val="1200"/>
              </a:spcBef>
            </a:pPr>
            <a:r>
              <a:rPr lang="en-US" sz="2000" b="1" dirty="0">
                <a:effectLst/>
                <a:latin typeface="Aptos" panose="020B0004020202020204" pitchFamily="34" charset="0"/>
                <a:ea typeface="Calibri" panose="020F0502020204030204" pitchFamily="34" charset="0"/>
                <a:cs typeface="Calibri" panose="020F0502020204030204" pitchFamily="34" charset="0"/>
              </a:rPr>
              <a:t>Description: </a:t>
            </a:r>
          </a:p>
          <a:p>
            <a:pPr algn="just">
              <a:lnSpc>
                <a:spcPct val="104000"/>
              </a:lnSpc>
              <a:spcBef>
                <a:spcPts val="1200"/>
              </a:spcBef>
            </a:pPr>
            <a:r>
              <a:rPr lang="en-US" sz="2000" dirty="0">
                <a:latin typeface="Aptos" panose="020B0004020202020204" pitchFamily="34" charset="0"/>
                <a:ea typeface="Calibri" panose="020F0502020204030204" pitchFamily="34" charset="0"/>
                <a:cs typeface="Calibri" panose="020F0502020204030204" pitchFamily="34" charset="0"/>
              </a:rPr>
              <a:t>This award recognizes companies driving breakthrough innovation and transformation (technological, operational, or business), either within their own organization or by enabling their clients, delivering forward-thinking solutions that are responsibly implemented to create long-term value and enhance competitiveness.</a:t>
            </a:r>
          </a:p>
          <a:p>
            <a:pPr algn="just">
              <a:lnSpc>
                <a:spcPct val="104000"/>
              </a:lnSpc>
              <a:spcBef>
                <a:spcPts val="1200"/>
              </a:spcBef>
            </a:pPr>
            <a:r>
              <a:rPr lang="en-US" sz="2000" b="1" dirty="0">
                <a:effectLst/>
                <a:latin typeface="Aptos" panose="020B0004020202020204" pitchFamily="34" charset="0"/>
                <a:ea typeface="Calibri" panose="020F0502020204030204" pitchFamily="34" charset="0"/>
                <a:cs typeface="Calibri" panose="020F0502020204030204" pitchFamily="34" charset="0"/>
              </a:rPr>
              <a:t>Selection Criteria:</a:t>
            </a:r>
          </a:p>
          <a:p>
            <a:pPr marL="457200" indent="-457200" algn="just">
              <a:lnSpc>
                <a:spcPct val="104000"/>
              </a:lnSpc>
              <a:spcBef>
                <a:spcPts val="1200"/>
              </a:spcBef>
              <a:buFont typeface="+mj-lt"/>
              <a:buAutoNum type="arabicPeriod"/>
            </a:pPr>
            <a:r>
              <a:rPr lang="en-US" sz="2000" dirty="0">
                <a:latin typeface="Aptos" panose="020B0004020202020204" pitchFamily="34" charset="0"/>
                <a:ea typeface="Calibri" panose="020F0502020204030204" pitchFamily="34" charset="0"/>
                <a:cs typeface="Calibri" panose="020F0502020204030204" pitchFamily="34" charset="0"/>
              </a:rPr>
              <a:t>Demonstrated leadership in technology, product, or business model innovation</a:t>
            </a:r>
          </a:p>
          <a:p>
            <a:pPr marL="457200" indent="-457200" algn="just">
              <a:lnSpc>
                <a:spcPct val="104000"/>
              </a:lnSpc>
              <a:spcBef>
                <a:spcPts val="1200"/>
              </a:spcBef>
              <a:buFont typeface="+mj-lt"/>
              <a:buAutoNum type="arabicPeriod"/>
            </a:pPr>
            <a:r>
              <a:rPr lang="en-US" sz="2000" dirty="0">
                <a:latin typeface="Aptos" panose="020B0004020202020204" pitchFamily="34" charset="0"/>
                <a:ea typeface="Calibri" panose="020F0502020204030204" pitchFamily="34" charset="0"/>
                <a:cs typeface="Calibri" panose="020F0502020204030204" pitchFamily="34" charset="0"/>
              </a:rPr>
              <a:t>Clear and measurable progress in digital, strategic, or operational transformation</a:t>
            </a:r>
            <a:endParaRPr lang="en-US" sz="2000" dirty="0">
              <a:effectLst/>
              <a:latin typeface="Aptos" panose="020B0004020202020204" pitchFamily="34" charset="0"/>
              <a:ea typeface="Calibri" panose="020F0502020204030204" pitchFamily="34" charset="0"/>
              <a:cs typeface="Calibri" panose="020F0502020204030204" pitchFamily="34" charset="0"/>
            </a:endParaRPr>
          </a:p>
          <a:p>
            <a:pPr marL="457200" indent="-457200" algn="just">
              <a:lnSpc>
                <a:spcPct val="104000"/>
              </a:lnSpc>
              <a:spcBef>
                <a:spcPts val="1200"/>
              </a:spcBef>
              <a:buFont typeface="+mj-lt"/>
              <a:buAutoNum type="arabicPeriod"/>
            </a:pPr>
            <a:r>
              <a:rPr lang="en-US" sz="2000" dirty="0">
                <a:latin typeface="Aptos" panose="020B0004020202020204" pitchFamily="34" charset="0"/>
                <a:ea typeface="Calibri" panose="020F0502020204030204" pitchFamily="34" charset="0"/>
                <a:cs typeface="Calibri" panose="020F0502020204030204" pitchFamily="34" charset="0"/>
              </a:rPr>
              <a:t>Commitment to responsible and sustainable innovation with tangible outcomes</a:t>
            </a:r>
            <a:endParaRPr lang="en-GB" sz="20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77C2208-AF55-4225-CEFE-FE20C044A2F8}"/>
              </a:ext>
            </a:extLst>
          </p:cNvPr>
          <p:cNvSpPr txBox="1"/>
          <p:nvPr/>
        </p:nvSpPr>
        <p:spPr>
          <a:xfrm>
            <a:off x="3009616" y="1039529"/>
            <a:ext cx="6165470" cy="584775"/>
          </a:xfrm>
          <a:prstGeom prst="rect">
            <a:avLst/>
          </a:prstGeom>
          <a:noFill/>
        </p:spPr>
        <p:txBody>
          <a:bodyPr wrap="none" rtlCol="0">
            <a:spAutoFit/>
          </a:bodyPr>
          <a:lstStyle/>
          <a:p>
            <a:pPr algn="just"/>
            <a:r>
              <a:rPr lang="en-US" sz="3200" b="1" kern="1400" spc="-50" dirty="0">
                <a:effectLst/>
                <a:latin typeface="Aptos" panose="020B0004020202020204" pitchFamily="34" charset="0"/>
                <a:ea typeface="DengXian Light" panose="02010600030101010101" pitchFamily="2" charset="-122"/>
                <a:cs typeface="Times New Roman" panose="02020603050405020304" pitchFamily="18" charset="0"/>
              </a:rPr>
              <a:t>GALA SHANGHAI 2026 – AWARDS</a:t>
            </a:r>
          </a:p>
        </p:txBody>
      </p:sp>
    </p:spTree>
    <p:extLst>
      <p:ext uri="{BB962C8B-B14F-4D97-AF65-F5344CB8AC3E}">
        <p14:creationId xmlns:p14="http://schemas.microsoft.com/office/powerpoint/2010/main" val="220229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A39F3-4F3A-47B6-43DE-B8858A473E1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E11C5AA-B709-C1D2-4C93-E26ABCA6C562}"/>
              </a:ext>
            </a:extLst>
          </p:cNvPr>
          <p:cNvSpPr txBox="1"/>
          <p:nvPr/>
        </p:nvSpPr>
        <p:spPr>
          <a:xfrm>
            <a:off x="618045" y="2091993"/>
            <a:ext cx="10765731" cy="4121385"/>
          </a:xfrm>
          <a:prstGeom prst="rect">
            <a:avLst/>
          </a:prstGeom>
          <a:noFill/>
        </p:spPr>
        <p:txBody>
          <a:bodyPr wrap="square" rtlCol="0">
            <a:spAutoFit/>
          </a:bodyPr>
          <a:lstStyle/>
          <a:p>
            <a:pPr marL="342900" indent="-342900" algn="just">
              <a:lnSpc>
                <a:spcPct val="150000"/>
              </a:lnSpc>
              <a:spcBef>
                <a:spcPts val="1200"/>
              </a:spcBef>
              <a:buFont typeface="Wingdings" panose="05000000000000000000" pitchFamily="2" charset="2"/>
              <a:buChar char="q"/>
            </a:pPr>
            <a:r>
              <a:rPr lang="en-GB" sz="2400" b="1" kern="0" dirty="0">
                <a:solidFill>
                  <a:srgbClr val="2F5496"/>
                </a:solidFill>
                <a:effectLst/>
                <a:latin typeface="Aptos" panose="020B0004020202020204" pitchFamily="34" charset="0"/>
                <a:ea typeface="Calibri" panose="020F0502020204030204" pitchFamily="34" charset="0"/>
                <a:cs typeface="Calibri" panose="020F0502020204030204" pitchFamily="34" charset="0"/>
              </a:rPr>
              <a:t>Sustainable Impact Award</a:t>
            </a:r>
          </a:p>
          <a:p>
            <a:pPr algn="just">
              <a:lnSpc>
                <a:spcPct val="104000"/>
              </a:lnSpc>
              <a:spcBef>
                <a:spcPts val="1200"/>
              </a:spcBef>
            </a:pPr>
            <a:r>
              <a:rPr lang="en-US" sz="2000" b="1" dirty="0">
                <a:effectLst/>
                <a:latin typeface="Aptos" panose="020B0004020202020204" pitchFamily="34" charset="0"/>
                <a:ea typeface="Calibri" panose="020F0502020204030204" pitchFamily="34" charset="0"/>
                <a:cs typeface="Calibri" panose="020F0502020204030204" pitchFamily="34" charset="0"/>
              </a:rPr>
              <a:t>Description: </a:t>
            </a:r>
          </a:p>
          <a:p>
            <a:pPr algn="just">
              <a:lnSpc>
                <a:spcPct val="104000"/>
              </a:lnSpc>
              <a:spcBef>
                <a:spcPts val="1200"/>
              </a:spcBef>
            </a:pPr>
            <a:r>
              <a:rPr lang="en-US" sz="2000" dirty="0">
                <a:latin typeface="Aptos" panose="020B0004020202020204" pitchFamily="34" charset="0"/>
                <a:ea typeface="Calibri" panose="020F0502020204030204" pitchFamily="34" charset="0"/>
                <a:cs typeface="Calibri" panose="020F0502020204030204" pitchFamily="34" charset="0"/>
              </a:rPr>
              <a:t>This award celebrates enterprises with exceptional actions to protect the environment, reduce carbon footprint, promote circular economy, and drive ecological sustainability. It honors measurable and responsible environmental performance.</a:t>
            </a:r>
            <a:endParaRPr lang="en-US" sz="2000" dirty="0">
              <a:effectLst/>
              <a:latin typeface="Aptos" panose="020B0004020202020204" pitchFamily="34" charset="0"/>
              <a:ea typeface="Calibri" panose="020F0502020204030204" pitchFamily="34" charset="0"/>
              <a:cs typeface="Calibri" panose="020F0502020204030204" pitchFamily="34" charset="0"/>
            </a:endParaRPr>
          </a:p>
          <a:p>
            <a:pPr algn="just">
              <a:lnSpc>
                <a:spcPct val="104000"/>
              </a:lnSpc>
              <a:spcBef>
                <a:spcPts val="1200"/>
              </a:spcBef>
            </a:pPr>
            <a:r>
              <a:rPr lang="en-US" sz="2000" b="1" dirty="0">
                <a:effectLst/>
                <a:latin typeface="Aptos" panose="020B0004020202020204" pitchFamily="34" charset="0"/>
                <a:ea typeface="Calibri" panose="020F0502020204030204" pitchFamily="34" charset="0"/>
                <a:cs typeface="Calibri" panose="020F0502020204030204" pitchFamily="34" charset="0"/>
              </a:rPr>
              <a:t>Selection Criteria:</a:t>
            </a:r>
          </a:p>
          <a:p>
            <a:pPr marL="457200" indent="-457200" algn="just">
              <a:lnSpc>
                <a:spcPct val="104000"/>
              </a:lnSpc>
              <a:spcBef>
                <a:spcPts val="1200"/>
              </a:spcBef>
              <a:buFont typeface="+mj-lt"/>
              <a:buAutoNum type="arabicPeriod"/>
            </a:pPr>
            <a:r>
              <a:rPr lang="en-US" sz="2000" dirty="0">
                <a:latin typeface="Aptos" panose="020B0004020202020204" pitchFamily="34" charset="0"/>
                <a:ea typeface="Calibri" panose="020F0502020204030204" pitchFamily="34" charset="0"/>
                <a:cs typeface="Calibri" panose="020F0502020204030204" pitchFamily="34" charset="0"/>
              </a:rPr>
              <a:t>Measurable achievements in carbon reduction, energy saving, or environmental protection</a:t>
            </a:r>
            <a:endParaRPr lang="en-US" sz="2000" dirty="0">
              <a:effectLst/>
              <a:latin typeface="Aptos" panose="020B0004020202020204" pitchFamily="34" charset="0"/>
              <a:ea typeface="Calibri" panose="020F0502020204030204" pitchFamily="34" charset="0"/>
              <a:cs typeface="Calibri" panose="020F0502020204030204" pitchFamily="34" charset="0"/>
            </a:endParaRPr>
          </a:p>
          <a:p>
            <a:pPr marL="457200" indent="-457200" algn="just">
              <a:lnSpc>
                <a:spcPct val="104000"/>
              </a:lnSpc>
              <a:spcBef>
                <a:spcPts val="1200"/>
              </a:spcBef>
              <a:buFont typeface="+mj-lt"/>
              <a:buAutoNum type="arabicPeriod"/>
            </a:pPr>
            <a:r>
              <a:rPr lang="en-US" sz="2000" dirty="0">
                <a:latin typeface="Aptos" panose="020B0004020202020204" pitchFamily="34" charset="0"/>
                <a:ea typeface="Calibri" panose="020F0502020204030204" pitchFamily="34" charset="0"/>
                <a:cs typeface="Calibri" panose="020F0502020204030204" pitchFamily="34" charset="0"/>
              </a:rPr>
              <a:t>Concrete and scalable sustainable practices</a:t>
            </a:r>
            <a:endParaRPr lang="en-US" sz="2000" dirty="0">
              <a:effectLst/>
              <a:latin typeface="Aptos" panose="020B0004020202020204" pitchFamily="34" charset="0"/>
              <a:ea typeface="Calibri" panose="020F0502020204030204" pitchFamily="34" charset="0"/>
              <a:cs typeface="Calibri" panose="020F0502020204030204" pitchFamily="34" charset="0"/>
            </a:endParaRPr>
          </a:p>
          <a:p>
            <a:pPr marL="457200" indent="-457200" algn="just">
              <a:lnSpc>
                <a:spcPct val="104000"/>
              </a:lnSpc>
              <a:spcBef>
                <a:spcPts val="1200"/>
              </a:spcBef>
              <a:buFont typeface="+mj-lt"/>
              <a:buAutoNum type="arabicPeriod"/>
            </a:pPr>
            <a:r>
              <a:rPr lang="en-US" sz="2000" dirty="0">
                <a:latin typeface="Aptos" panose="020B0004020202020204" pitchFamily="34" charset="0"/>
                <a:ea typeface="Calibri" panose="020F0502020204030204" pitchFamily="34" charset="0"/>
                <a:cs typeface="Calibri" panose="020F0502020204030204" pitchFamily="34" charset="0"/>
              </a:rPr>
              <a:t>Visible positive impact on ecosystems, society, or industry</a:t>
            </a:r>
            <a:endParaRPr lang="en-GB" sz="20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B6FF503-B97B-3C8F-73A3-A1165724721D}"/>
              </a:ext>
            </a:extLst>
          </p:cNvPr>
          <p:cNvSpPr txBox="1"/>
          <p:nvPr/>
        </p:nvSpPr>
        <p:spPr>
          <a:xfrm>
            <a:off x="3009616" y="1039529"/>
            <a:ext cx="6165470" cy="584775"/>
          </a:xfrm>
          <a:prstGeom prst="rect">
            <a:avLst/>
          </a:prstGeom>
          <a:noFill/>
        </p:spPr>
        <p:txBody>
          <a:bodyPr wrap="none" rtlCol="0">
            <a:spAutoFit/>
          </a:bodyPr>
          <a:lstStyle/>
          <a:p>
            <a:pPr algn="just"/>
            <a:r>
              <a:rPr lang="en-US" sz="3200" b="1" kern="1400" spc="-50" dirty="0">
                <a:effectLst/>
                <a:latin typeface="Aptos" panose="020B0004020202020204" pitchFamily="34" charset="0"/>
                <a:ea typeface="DengXian Light" panose="02010600030101010101" pitchFamily="2" charset="-122"/>
                <a:cs typeface="Times New Roman" panose="02020603050405020304" pitchFamily="18" charset="0"/>
              </a:rPr>
              <a:t>GALA SHANGHAI 2026 – AWARDS</a:t>
            </a:r>
          </a:p>
        </p:txBody>
      </p:sp>
    </p:spTree>
    <p:extLst>
      <p:ext uri="{BB962C8B-B14F-4D97-AF65-F5344CB8AC3E}">
        <p14:creationId xmlns:p14="http://schemas.microsoft.com/office/powerpoint/2010/main" val="1237121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1C507-8A23-75DB-0AE8-D2840D79896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2E50F43-8E0C-90A4-EE6B-050C5B1F1BE2}"/>
              </a:ext>
            </a:extLst>
          </p:cNvPr>
          <p:cNvSpPr txBox="1"/>
          <p:nvPr/>
        </p:nvSpPr>
        <p:spPr>
          <a:xfrm>
            <a:off x="618045" y="2091993"/>
            <a:ext cx="10765731" cy="4441472"/>
          </a:xfrm>
          <a:prstGeom prst="rect">
            <a:avLst/>
          </a:prstGeom>
          <a:noFill/>
        </p:spPr>
        <p:txBody>
          <a:bodyPr wrap="square" rtlCol="0">
            <a:spAutoFit/>
          </a:bodyPr>
          <a:lstStyle/>
          <a:p>
            <a:pPr marL="342900" indent="-342900" algn="just">
              <a:lnSpc>
                <a:spcPct val="150000"/>
              </a:lnSpc>
              <a:spcBef>
                <a:spcPts val="1200"/>
              </a:spcBef>
              <a:buFont typeface="Wingdings" panose="05000000000000000000" pitchFamily="2" charset="2"/>
              <a:buChar char="q"/>
            </a:pPr>
            <a:r>
              <a:rPr lang="en-GB" sz="2400" b="1" kern="0" dirty="0">
                <a:solidFill>
                  <a:srgbClr val="2F5496"/>
                </a:solidFill>
                <a:effectLst/>
                <a:latin typeface="Aptos" panose="020B0004020202020204" pitchFamily="34" charset="0"/>
                <a:ea typeface="Calibri" panose="020F0502020204030204" pitchFamily="34" charset="0"/>
                <a:cs typeface="Calibri" panose="020F0502020204030204" pitchFamily="34" charset="0"/>
              </a:rPr>
              <a:t>“Human at the Heart” Award</a:t>
            </a:r>
          </a:p>
          <a:p>
            <a:pPr algn="just">
              <a:lnSpc>
                <a:spcPct val="104000"/>
              </a:lnSpc>
              <a:spcBef>
                <a:spcPts val="1200"/>
              </a:spcBef>
            </a:pPr>
            <a:r>
              <a:rPr lang="en-US" sz="2000" b="1" dirty="0">
                <a:effectLst/>
                <a:latin typeface="Aptos" panose="020B0004020202020204" pitchFamily="34" charset="0"/>
                <a:ea typeface="Calibri" panose="020F0502020204030204" pitchFamily="34" charset="0"/>
                <a:cs typeface="Calibri" panose="020F0502020204030204" pitchFamily="34" charset="0"/>
              </a:rPr>
              <a:t>Description: </a:t>
            </a:r>
          </a:p>
          <a:p>
            <a:pPr algn="just">
              <a:lnSpc>
                <a:spcPct val="104000"/>
              </a:lnSpc>
              <a:spcBef>
                <a:spcPts val="1200"/>
              </a:spcBef>
            </a:pPr>
            <a:r>
              <a:rPr lang="en-US" sz="2000" dirty="0">
                <a:latin typeface="Aptos" panose="020B0004020202020204" pitchFamily="34" charset="0"/>
                <a:ea typeface="Calibri" panose="020F0502020204030204" pitchFamily="34" charset="0"/>
                <a:cs typeface="Calibri" panose="020F0502020204030204" pitchFamily="34" charset="0"/>
              </a:rPr>
              <a:t>This award recognizes companies that prioritize people in their development. It celebrates talent empowerment, upskilling, employee well‑being, and DEI — </a:t>
            </a:r>
            <a:r>
              <a:rPr lang="en-US" sz="2000" u="sng" dirty="0">
                <a:latin typeface="Aptos" panose="020B0004020202020204" pitchFamily="34" charset="0"/>
                <a:ea typeface="Calibri" panose="020F0502020204030204" pitchFamily="34" charset="0"/>
                <a:cs typeface="Calibri" panose="020F0502020204030204" pitchFamily="34" charset="0"/>
              </a:rPr>
              <a:t>with a focus on using technology to elevate and empower talents</a:t>
            </a:r>
            <a:r>
              <a:rPr lang="en-US" sz="2000" dirty="0">
                <a:latin typeface="Aptos" panose="020B0004020202020204" pitchFamily="34" charset="0"/>
                <a:ea typeface="Calibri" panose="020F0502020204030204" pitchFamily="34" charset="0"/>
                <a:cs typeface="Calibri" panose="020F0502020204030204" pitchFamily="34" charset="0"/>
              </a:rPr>
              <a:t>, rather than relying on it for pure efficiency measurement or creating undue pressure on the workforce.</a:t>
            </a:r>
            <a:endParaRPr lang="en-US" sz="2000" dirty="0">
              <a:effectLst/>
              <a:latin typeface="Aptos" panose="020B0004020202020204" pitchFamily="34" charset="0"/>
              <a:ea typeface="Calibri" panose="020F0502020204030204" pitchFamily="34" charset="0"/>
              <a:cs typeface="Calibri" panose="020F0502020204030204" pitchFamily="34" charset="0"/>
            </a:endParaRPr>
          </a:p>
          <a:p>
            <a:pPr algn="just">
              <a:lnSpc>
                <a:spcPct val="104000"/>
              </a:lnSpc>
              <a:spcBef>
                <a:spcPts val="1200"/>
              </a:spcBef>
            </a:pPr>
            <a:r>
              <a:rPr lang="en-US" sz="2000" b="1" dirty="0">
                <a:effectLst/>
                <a:latin typeface="Aptos" panose="020B0004020202020204" pitchFamily="34" charset="0"/>
                <a:ea typeface="Calibri" panose="020F0502020204030204" pitchFamily="34" charset="0"/>
                <a:cs typeface="Calibri" panose="020F0502020204030204" pitchFamily="34" charset="0"/>
              </a:rPr>
              <a:t>Selection Criteria:</a:t>
            </a:r>
          </a:p>
          <a:p>
            <a:pPr marL="457200" indent="-457200" algn="just">
              <a:lnSpc>
                <a:spcPct val="104000"/>
              </a:lnSpc>
              <a:spcBef>
                <a:spcPts val="1200"/>
              </a:spcBef>
              <a:buFont typeface="+mj-lt"/>
              <a:buAutoNum type="arabicPeriod"/>
            </a:pPr>
            <a:r>
              <a:rPr lang="en-US" sz="2000" dirty="0">
                <a:latin typeface="Aptos" panose="020B0004020202020204" pitchFamily="34" charset="0"/>
                <a:ea typeface="Calibri" panose="020F0502020204030204" pitchFamily="34" charset="0"/>
                <a:cs typeface="Calibri" panose="020F0502020204030204" pitchFamily="34" charset="0"/>
              </a:rPr>
              <a:t>Strong people‑centric culture, policies, and practices</a:t>
            </a:r>
            <a:endParaRPr lang="en-US" sz="2000" dirty="0">
              <a:effectLst/>
              <a:latin typeface="Aptos" panose="020B0004020202020204" pitchFamily="34" charset="0"/>
              <a:ea typeface="Calibri" panose="020F0502020204030204" pitchFamily="34" charset="0"/>
              <a:cs typeface="Calibri" panose="020F0502020204030204" pitchFamily="34" charset="0"/>
            </a:endParaRPr>
          </a:p>
          <a:p>
            <a:pPr marL="457200" indent="-457200" algn="just">
              <a:lnSpc>
                <a:spcPct val="104000"/>
              </a:lnSpc>
              <a:spcBef>
                <a:spcPts val="1200"/>
              </a:spcBef>
              <a:buFont typeface="+mj-lt"/>
              <a:buAutoNum type="arabicPeriod"/>
            </a:pPr>
            <a:r>
              <a:rPr lang="en-US" sz="2000" dirty="0">
                <a:latin typeface="Aptos" panose="020B0004020202020204" pitchFamily="34" charset="0"/>
                <a:ea typeface="Calibri" panose="020F0502020204030204" pitchFamily="34" charset="0"/>
                <a:cs typeface="Calibri" panose="020F0502020204030204" pitchFamily="34" charset="0"/>
              </a:rPr>
              <a:t>Measurable success in talent development, training, and technological empowerment</a:t>
            </a:r>
            <a:endParaRPr lang="en-US" sz="2000" dirty="0">
              <a:effectLst/>
              <a:latin typeface="Aptos" panose="020B0004020202020204" pitchFamily="34" charset="0"/>
              <a:ea typeface="Calibri" panose="020F0502020204030204" pitchFamily="34" charset="0"/>
              <a:cs typeface="Calibri" panose="020F0502020204030204" pitchFamily="34" charset="0"/>
            </a:endParaRPr>
          </a:p>
          <a:p>
            <a:pPr marL="457200" indent="-457200" algn="just">
              <a:lnSpc>
                <a:spcPct val="104000"/>
              </a:lnSpc>
              <a:spcBef>
                <a:spcPts val="1200"/>
              </a:spcBef>
              <a:buFont typeface="+mj-lt"/>
              <a:buAutoNum type="arabicPeriod"/>
            </a:pPr>
            <a:r>
              <a:rPr lang="en-US" sz="2000" dirty="0">
                <a:latin typeface="Aptos" panose="020B0004020202020204" pitchFamily="34" charset="0"/>
                <a:ea typeface="Calibri" panose="020F0502020204030204" pitchFamily="34" charset="0"/>
                <a:cs typeface="Calibri" panose="020F0502020204030204" pitchFamily="34" charset="0"/>
              </a:rPr>
              <a:t>Effective commitment to diversity, equity, and inclusion (DEI)</a:t>
            </a:r>
            <a:endParaRPr lang="en-GB" sz="20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D9DF853-BDE0-6BBB-E356-517BCF786E2A}"/>
              </a:ext>
            </a:extLst>
          </p:cNvPr>
          <p:cNvSpPr txBox="1"/>
          <p:nvPr/>
        </p:nvSpPr>
        <p:spPr>
          <a:xfrm>
            <a:off x="3009616" y="1039529"/>
            <a:ext cx="6165470" cy="584775"/>
          </a:xfrm>
          <a:prstGeom prst="rect">
            <a:avLst/>
          </a:prstGeom>
          <a:noFill/>
        </p:spPr>
        <p:txBody>
          <a:bodyPr wrap="none" rtlCol="0">
            <a:spAutoFit/>
          </a:bodyPr>
          <a:lstStyle/>
          <a:p>
            <a:pPr algn="just"/>
            <a:r>
              <a:rPr lang="en-US" sz="3200" b="1" kern="1400" spc="-50" dirty="0">
                <a:effectLst/>
                <a:latin typeface="Aptos" panose="020B0004020202020204" pitchFamily="34" charset="0"/>
                <a:ea typeface="DengXian Light" panose="02010600030101010101" pitchFamily="2" charset="-122"/>
                <a:cs typeface="Times New Roman" panose="02020603050405020304" pitchFamily="18" charset="0"/>
              </a:rPr>
              <a:t>GALA SHANGHAI 2026 – AWARDS</a:t>
            </a:r>
          </a:p>
        </p:txBody>
      </p:sp>
    </p:spTree>
    <p:extLst>
      <p:ext uri="{BB962C8B-B14F-4D97-AF65-F5344CB8AC3E}">
        <p14:creationId xmlns:p14="http://schemas.microsoft.com/office/powerpoint/2010/main" val="4326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85E79-A049-75AC-A3DD-73E6976DC9E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6AE7639-32F3-33FB-2A90-42601AA19302}"/>
              </a:ext>
            </a:extLst>
          </p:cNvPr>
          <p:cNvSpPr txBox="1"/>
          <p:nvPr/>
        </p:nvSpPr>
        <p:spPr>
          <a:xfrm>
            <a:off x="533137" y="1587728"/>
            <a:ext cx="11452035" cy="5337615"/>
          </a:xfrm>
          <a:prstGeom prst="rect">
            <a:avLst/>
          </a:prstGeom>
          <a:noFill/>
        </p:spPr>
        <p:txBody>
          <a:bodyPr wrap="square" rtlCol="0">
            <a:spAutoFit/>
          </a:bodyPr>
          <a:lstStyle/>
          <a:p>
            <a:pPr marL="342900" indent="-342900" algn="just">
              <a:lnSpc>
                <a:spcPct val="150000"/>
              </a:lnSpc>
              <a:spcBef>
                <a:spcPts val="1200"/>
              </a:spcBef>
              <a:buFont typeface="Wingdings" panose="05000000000000000000" pitchFamily="2" charset="2"/>
              <a:buChar char="q"/>
            </a:pPr>
            <a:r>
              <a:rPr lang="en-GB" sz="2400" b="1" kern="0" dirty="0">
                <a:solidFill>
                  <a:srgbClr val="2F5496"/>
                </a:solidFill>
                <a:effectLst/>
                <a:latin typeface="Aptos" panose="020B0004020202020204" pitchFamily="34" charset="0"/>
                <a:ea typeface="Calibri" panose="020F0502020204030204" pitchFamily="34" charset="0"/>
                <a:cs typeface="Calibri" panose="020F0502020204030204" pitchFamily="34" charset="0"/>
              </a:rPr>
              <a:t>“The</a:t>
            </a:r>
            <a:r>
              <a:rPr lang="en-US" sz="2400" b="1" kern="0" dirty="0">
                <a:solidFill>
                  <a:srgbClr val="2F5496"/>
                </a:solidFill>
                <a:effectLst/>
                <a:latin typeface="Aptos" panose="020B0004020202020204" pitchFamily="34" charset="0"/>
                <a:ea typeface="Calibri" panose="020F0502020204030204" pitchFamily="34" charset="0"/>
                <a:cs typeface="Calibri" panose="020F0502020204030204" pitchFamily="34" charset="0"/>
              </a:rPr>
              <a:t> Power of People</a:t>
            </a:r>
            <a:r>
              <a:rPr lang="en-GB" sz="2400" b="1" kern="0" dirty="0">
                <a:solidFill>
                  <a:srgbClr val="2F5496"/>
                </a:solidFill>
                <a:effectLst/>
                <a:latin typeface="Aptos" panose="020B0004020202020204" pitchFamily="34" charset="0"/>
                <a:ea typeface="Calibri" panose="020F0502020204030204" pitchFamily="34" charset="0"/>
                <a:cs typeface="Calibri" panose="020F0502020204030204" pitchFamily="34" charset="0"/>
              </a:rPr>
              <a:t>” Award</a:t>
            </a:r>
          </a:p>
          <a:p>
            <a:pPr algn="just">
              <a:lnSpc>
                <a:spcPct val="104000"/>
              </a:lnSpc>
              <a:spcBef>
                <a:spcPts val="1200"/>
              </a:spcBef>
            </a:pPr>
            <a:r>
              <a:rPr lang="en-US" sz="2000" b="1" dirty="0">
                <a:effectLst/>
                <a:latin typeface="Aptos" panose="020B0004020202020204" pitchFamily="34" charset="0"/>
                <a:ea typeface="Calibri" panose="020F0502020204030204" pitchFamily="34" charset="0"/>
                <a:cs typeface="Calibri" panose="020F0502020204030204" pitchFamily="34" charset="0"/>
              </a:rPr>
              <a:t>Description: </a:t>
            </a:r>
          </a:p>
          <a:p>
            <a:r>
              <a:rPr lang="en-US" sz="2000" dirty="0">
                <a:latin typeface="Aptos" panose="020B0004020202020204" pitchFamily="34" charset="0"/>
                <a:ea typeface="Calibri" panose="020F0502020204030204" pitchFamily="34" charset="0"/>
                <a:cs typeface="Calibri" panose="020F0502020204030204" pitchFamily="34" charset="0"/>
              </a:rPr>
              <a:t>This award honors </a:t>
            </a:r>
            <a:r>
              <a:rPr lang="en-US" sz="2000" u="sng" dirty="0">
                <a:latin typeface="Aptos" panose="020B0004020202020204" pitchFamily="34" charset="0"/>
                <a:ea typeface="Calibri" panose="020F0502020204030204" pitchFamily="34" charset="0"/>
                <a:cs typeface="Calibri" panose="020F0502020204030204" pitchFamily="34" charset="0"/>
              </a:rPr>
              <a:t>outstanding individuals </a:t>
            </a:r>
            <a:r>
              <a:rPr lang="en-US" sz="2000" dirty="0">
                <a:latin typeface="Aptos" panose="020B0004020202020204" pitchFamily="34" charset="0"/>
                <a:ea typeface="Calibri" panose="020F0502020204030204" pitchFamily="34" charset="0"/>
                <a:cs typeface="Calibri" panose="020F0502020204030204" pitchFamily="34" charset="0"/>
              </a:rPr>
              <a:t>who have made sustained, exceptional contributions to </a:t>
            </a:r>
            <a:r>
              <a:rPr lang="en-US" sz="2000" dirty="0">
                <a:latin typeface="Aptos" panose="020B0004020202020204" pitchFamily="34" charset="0"/>
                <a:cs typeface="Calibri" panose="020F0502020204030204" pitchFamily="34" charset="0"/>
              </a:rPr>
              <a:t>Sino‑French cultural exchange, economic cooperation, trade connectivity, or mutual understanding. It highlights the power of human commitment, demonstrating that long-term impact and trust are, above all, driven by people.</a:t>
            </a:r>
          </a:p>
          <a:p>
            <a:endParaRPr lang="en-US" sz="2000" dirty="0"/>
          </a:p>
          <a:p>
            <a:r>
              <a:rPr lang="en-US" sz="2000" b="1" dirty="0">
                <a:effectLst/>
                <a:latin typeface="Aptos" panose="020B0004020202020204" pitchFamily="34" charset="0"/>
                <a:ea typeface="Calibri" panose="020F0502020204030204" pitchFamily="34" charset="0"/>
                <a:cs typeface="Calibri" panose="020F0502020204030204" pitchFamily="34" charset="0"/>
              </a:rPr>
              <a:t>Selection Criteria:</a:t>
            </a:r>
          </a:p>
          <a:p>
            <a:pPr marL="457200" indent="-457200" algn="just">
              <a:lnSpc>
                <a:spcPct val="104000"/>
              </a:lnSpc>
              <a:spcBef>
                <a:spcPts val="1200"/>
              </a:spcBef>
              <a:buFont typeface="+mj-lt"/>
              <a:buAutoNum type="arabicPeriod"/>
            </a:pPr>
            <a:r>
              <a:rPr lang="en-US" sz="2000" dirty="0">
                <a:latin typeface="Aptos" panose="020B0004020202020204" pitchFamily="34" charset="0"/>
                <a:ea typeface="Calibri" panose="020F0502020204030204" pitchFamily="34" charset="0"/>
                <a:cs typeface="Calibri" panose="020F0502020204030204" pitchFamily="34" charset="0"/>
              </a:rPr>
              <a:t>Leadership &amp; personal commitment</a:t>
            </a:r>
            <a:r>
              <a:rPr lang="zh-CN" altLang="en-US" sz="2000" dirty="0">
                <a:latin typeface="Aptos" panose="020B0004020202020204" pitchFamily="34" charset="0"/>
                <a:ea typeface="Calibri" panose="020F0502020204030204" pitchFamily="34" charset="0"/>
                <a:cs typeface="Calibri" panose="020F0502020204030204" pitchFamily="34" charset="0"/>
              </a:rPr>
              <a:t> ： </a:t>
            </a:r>
            <a:r>
              <a:rPr lang="en-US" altLang="zh-CN" sz="2000" dirty="0">
                <a:latin typeface="Aptos" panose="020B0004020202020204" pitchFamily="34" charset="0"/>
                <a:ea typeface="Calibri" panose="020F0502020204030204" pitchFamily="34" charset="0"/>
                <a:cs typeface="Calibri" panose="020F0502020204030204" pitchFamily="34" charset="0"/>
              </a:rPr>
              <a:t>Strength of individual engagement, vision, and dedication over time</a:t>
            </a:r>
            <a:endParaRPr lang="en-US" sz="2000" dirty="0">
              <a:latin typeface="Aptos" panose="020B0004020202020204" pitchFamily="34" charset="0"/>
              <a:ea typeface="Calibri" panose="020F0502020204030204" pitchFamily="34" charset="0"/>
              <a:cs typeface="Calibri" panose="020F0502020204030204" pitchFamily="34" charset="0"/>
            </a:endParaRPr>
          </a:p>
          <a:p>
            <a:pPr marL="457200" indent="-457200" algn="just">
              <a:lnSpc>
                <a:spcPct val="104000"/>
              </a:lnSpc>
              <a:spcBef>
                <a:spcPts val="1200"/>
              </a:spcBef>
              <a:buFont typeface="+mj-lt"/>
              <a:buAutoNum type="arabicPeriod"/>
            </a:pPr>
            <a:r>
              <a:rPr lang="en-US" sz="2000" dirty="0">
                <a:latin typeface="Aptos" panose="020B0004020202020204" pitchFamily="34" charset="0"/>
                <a:ea typeface="Calibri" panose="020F0502020204030204" pitchFamily="34" charset="0"/>
                <a:cs typeface="Calibri" panose="020F0502020204030204" pitchFamily="34" charset="0"/>
              </a:rPr>
              <a:t>Contribution to Sino-French relations</a:t>
            </a:r>
            <a:r>
              <a:rPr lang="zh-CN" altLang="en-US" sz="2000" dirty="0">
                <a:latin typeface="Aptos" panose="020B0004020202020204" pitchFamily="34" charset="0"/>
                <a:ea typeface="Calibri" panose="020F0502020204030204" pitchFamily="34" charset="0"/>
                <a:cs typeface="Calibri" panose="020F0502020204030204" pitchFamily="34" charset="0"/>
              </a:rPr>
              <a:t> ： </a:t>
            </a:r>
            <a:r>
              <a:rPr lang="en-US" altLang="zh-CN" sz="2000" dirty="0">
                <a:latin typeface="Aptos" panose="020B0004020202020204" pitchFamily="34" charset="0"/>
                <a:ea typeface="Calibri" panose="020F0502020204030204" pitchFamily="34" charset="0"/>
                <a:cs typeface="Calibri" panose="020F0502020204030204" pitchFamily="34" charset="0"/>
              </a:rPr>
              <a:t>Tangible role in fostering cooperation, dialogue, or mutual understanding</a:t>
            </a:r>
          </a:p>
          <a:p>
            <a:pPr marL="457200" indent="-457200" algn="just">
              <a:lnSpc>
                <a:spcPct val="104000"/>
              </a:lnSpc>
              <a:spcBef>
                <a:spcPts val="1200"/>
              </a:spcBef>
              <a:buFont typeface="+mj-lt"/>
              <a:buAutoNum type="arabicPeriod"/>
            </a:pPr>
            <a:r>
              <a:rPr lang="en-US" sz="2000" dirty="0">
                <a:latin typeface="Aptos" panose="020B0004020202020204" pitchFamily="34" charset="0"/>
                <a:cs typeface="Calibri" panose="020F0502020204030204" pitchFamily="34" charset="0"/>
              </a:rPr>
              <a:t>Long-term impact &amp; influence : Lasting and meaningful influence on organizations, communities, or bilateral relations</a:t>
            </a:r>
          </a:p>
        </p:txBody>
      </p:sp>
      <p:sp>
        <p:nvSpPr>
          <p:cNvPr id="4" name="TextBox 3">
            <a:extLst>
              <a:ext uri="{FF2B5EF4-FFF2-40B4-BE49-F238E27FC236}">
                <a16:creationId xmlns:a16="http://schemas.microsoft.com/office/drawing/2014/main" id="{687064A9-9CF9-53D5-3E3F-30A63BA146EE}"/>
              </a:ext>
            </a:extLst>
          </p:cNvPr>
          <p:cNvSpPr txBox="1"/>
          <p:nvPr/>
        </p:nvSpPr>
        <p:spPr>
          <a:xfrm>
            <a:off x="3013265" y="1002953"/>
            <a:ext cx="6165470" cy="584775"/>
          </a:xfrm>
          <a:prstGeom prst="rect">
            <a:avLst/>
          </a:prstGeom>
          <a:noFill/>
        </p:spPr>
        <p:txBody>
          <a:bodyPr wrap="none" rtlCol="0">
            <a:spAutoFit/>
          </a:bodyPr>
          <a:lstStyle/>
          <a:p>
            <a:pPr algn="just"/>
            <a:r>
              <a:rPr lang="en-US" sz="3200" b="1" kern="1400" spc="-50" dirty="0">
                <a:effectLst/>
                <a:latin typeface="Aptos" panose="020B0004020202020204" pitchFamily="34" charset="0"/>
                <a:ea typeface="DengXian Light" panose="02010600030101010101" pitchFamily="2" charset="-122"/>
                <a:cs typeface="Times New Roman" panose="02020603050405020304" pitchFamily="18" charset="0"/>
              </a:rPr>
              <a:t>GALA SHANGHAI 2026 – AWARDS</a:t>
            </a:r>
          </a:p>
        </p:txBody>
      </p:sp>
    </p:spTree>
    <p:extLst>
      <p:ext uri="{BB962C8B-B14F-4D97-AF65-F5344CB8AC3E}">
        <p14:creationId xmlns:p14="http://schemas.microsoft.com/office/powerpoint/2010/main" val="362840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A64D45-768E-1AB9-BFA2-202511D7A7DE}"/>
              </a:ext>
            </a:extLst>
          </p:cNvPr>
          <p:cNvSpPr txBox="1"/>
          <p:nvPr/>
        </p:nvSpPr>
        <p:spPr>
          <a:xfrm>
            <a:off x="3423666" y="1039529"/>
            <a:ext cx="5337359" cy="584775"/>
          </a:xfrm>
          <a:prstGeom prst="rect">
            <a:avLst/>
          </a:prstGeom>
          <a:noFill/>
        </p:spPr>
        <p:txBody>
          <a:bodyPr wrap="none" rtlCol="0">
            <a:spAutoFit/>
          </a:bodyPr>
          <a:lstStyle/>
          <a:p>
            <a:pPr algn="ctr"/>
            <a:r>
              <a:rPr lang="fr-FR" sz="3200" b="1">
                <a:latin typeface="Aptos" panose="020B0004020202020204" pitchFamily="34" charset="0"/>
              </a:rPr>
              <a:t>1. COMPANY INFORMATION</a:t>
            </a:r>
            <a:endParaRPr lang="en-US" sz="3200" b="1">
              <a:latin typeface="Aptos" panose="020B0004020202020204" pitchFamily="34" charset="0"/>
            </a:endParaRPr>
          </a:p>
        </p:txBody>
      </p:sp>
      <p:sp>
        <p:nvSpPr>
          <p:cNvPr id="3" name="TextBox 2">
            <a:extLst>
              <a:ext uri="{FF2B5EF4-FFF2-40B4-BE49-F238E27FC236}">
                <a16:creationId xmlns:a16="http://schemas.microsoft.com/office/drawing/2014/main" id="{BCACD62D-D7A5-AFEC-5B94-83E03A223F0C}"/>
              </a:ext>
            </a:extLst>
          </p:cNvPr>
          <p:cNvSpPr txBox="1"/>
          <p:nvPr/>
        </p:nvSpPr>
        <p:spPr>
          <a:xfrm>
            <a:off x="1263185" y="1966460"/>
            <a:ext cx="9689918" cy="372501"/>
          </a:xfrm>
          <a:prstGeom prst="rect">
            <a:avLst/>
          </a:prstGeom>
          <a:noFill/>
        </p:spPr>
        <p:txBody>
          <a:bodyPr wrap="square" rtlCol="0">
            <a:spAutoFit/>
          </a:bodyPr>
          <a:lstStyle/>
          <a:p>
            <a:r>
              <a:rPr lang="fr-FR" b="1" dirty="0">
                <a:latin typeface="Aptos" panose="020B0004020202020204" pitchFamily="34" charset="0"/>
              </a:rPr>
              <a:t>Name of the </a:t>
            </a:r>
            <a:r>
              <a:rPr lang="fr-FR" b="1" dirty="0" err="1">
                <a:latin typeface="Aptos" panose="020B0004020202020204" pitchFamily="34" charset="0"/>
              </a:rPr>
              <a:t>company</a:t>
            </a:r>
            <a:r>
              <a:rPr lang="fr-FR" b="1" dirty="0">
                <a:latin typeface="Aptos" panose="020B0004020202020204" pitchFamily="34" charset="0"/>
              </a:rPr>
              <a:t>: </a:t>
            </a:r>
          </a:p>
        </p:txBody>
      </p:sp>
      <p:sp>
        <p:nvSpPr>
          <p:cNvPr id="4" name="TextBox 3">
            <a:extLst>
              <a:ext uri="{FF2B5EF4-FFF2-40B4-BE49-F238E27FC236}">
                <a16:creationId xmlns:a16="http://schemas.microsoft.com/office/drawing/2014/main" id="{224F89D2-AC19-5691-3D0B-17191E813948}"/>
              </a:ext>
            </a:extLst>
          </p:cNvPr>
          <p:cNvSpPr txBox="1"/>
          <p:nvPr/>
        </p:nvSpPr>
        <p:spPr>
          <a:xfrm>
            <a:off x="1263185" y="2929074"/>
            <a:ext cx="9617243" cy="369332"/>
          </a:xfrm>
          <a:prstGeom prst="rect">
            <a:avLst/>
          </a:prstGeom>
          <a:noFill/>
        </p:spPr>
        <p:txBody>
          <a:bodyPr wrap="square" rtlCol="0">
            <a:spAutoFit/>
          </a:bodyPr>
          <a:lstStyle/>
          <a:p>
            <a:r>
              <a:rPr lang="fr-FR" b="1" dirty="0" err="1">
                <a:latin typeface="Aptos" panose="020B0004020202020204" pitchFamily="34" charset="0"/>
              </a:rPr>
              <a:t>Sector</a:t>
            </a:r>
            <a:r>
              <a:rPr lang="fr-FR" b="1" dirty="0">
                <a:latin typeface="Aptos" panose="020B0004020202020204" pitchFamily="34" charset="0"/>
              </a:rPr>
              <a:t> of </a:t>
            </a:r>
            <a:r>
              <a:rPr lang="fr-FR" b="1" dirty="0" err="1">
                <a:latin typeface="Aptos" panose="020B0004020202020204" pitchFamily="34" charset="0"/>
              </a:rPr>
              <a:t>activity</a:t>
            </a:r>
            <a:r>
              <a:rPr lang="fr-FR" b="1" dirty="0">
                <a:latin typeface="Aptos" panose="020B0004020202020204" pitchFamily="34" charset="0"/>
              </a:rPr>
              <a:t>: </a:t>
            </a:r>
          </a:p>
        </p:txBody>
      </p:sp>
      <p:sp>
        <p:nvSpPr>
          <p:cNvPr id="6" name="Rectangle 5">
            <a:extLst>
              <a:ext uri="{FF2B5EF4-FFF2-40B4-BE49-F238E27FC236}">
                <a16:creationId xmlns:a16="http://schemas.microsoft.com/office/drawing/2014/main" id="{FB4D80E0-CB62-5AC4-D0FE-97B95919D7AF}"/>
              </a:ext>
            </a:extLst>
          </p:cNvPr>
          <p:cNvSpPr/>
          <p:nvPr/>
        </p:nvSpPr>
        <p:spPr>
          <a:xfrm>
            <a:off x="1106459" y="1858740"/>
            <a:ext cx="9971772" cy="58477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040EEA94-193D-C841-CA68-E1628B7669DC}"/>
              </a:ext>
            </a:extLst>
          </p:cNvPr>
          <p:cNvSpPr/>
          <p:nvPr/>
        </p:nvSpPr>
        <p:spPr>
          <a:xfrm>
            <a:off x="1110114" y="2821353"/>
            <a:ext cx="9971772" cy="58477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1D07AF3C-4450-FAFD-D69E-BE13C35120F5}"/>
              </a:ext>
            </a:extLst>
          </p:cNvPr>
          <p:cNvGrpSpPr/>
          <p:nvPr/>
        </p:nvGrpSpPr>
        <p:grpSpPr>
          <a:xfrm>
            <a:off x="1106459" y="3783966"/>
            <a:ext cx="9971772" cy="584775"/>
            <a:chOff x="1168667" y="3939241"/>
            <a:chExt cx="9971772" cy="584775"/>
          </a:xfrm>
        </p:grpSpPr>
        <p:sp>
          <p:nvSpPr>
            <p:cNvPr id="10" name="TextBox 9">
              <a:extLst>
                <a:ext uri="{FF2B5EF4-FFF2-40B4-BE49-F238E27FC236}">
                  <a16:creationId xmlns:a16="http://schemas.microsoft.com/office/drawing/2014/main" id="{224F89D2-AC19-5691-3D0B-17191E813948}"/>
                </a:ext>
              </a:extLst>
            </p:cNvPr>
            <p:cNvSpPr txBox="1"/>
            <p:nvPr/>
          </p:nvSpPr>
          <p:spPr>
            <a:xfrm>
              <a:off x="1273257" y="4046962"/>
              <a:ext cx="9617243" cy="369332"/>
            </a:xfrm>
            <a:prstGeom prst="rect">
              <a:avLst/>
            </a:prstGeom>
            <a:noFill/>
          </p:spPr>
          <p:txBody>
            <a:bodyPr wrap="square" rtlCol="0">
              <a:spAutoFit/>
            </a:bodyPr>
            <a:lstStyle/>
            <a:p>
              <a:r>
                <a:rPr lang="en-US" b="1" dirty="0">
                  <a:latin typeface="Aptos" panose="020B0004020202020204" pitchFamily="34" charset="0"/>
                </a:rPr>
                <a:t>Date of creation in China:</a:t>
              </a:r>
              <a:endParaRPr lang="fr-FR" b="1" dirty="0">
                <a:latin typeface="Aptos" panose="020B0004020202020204" pitchFamily="34" charset="0"/>
              </a:endParaRPr>
            </a:p>
          </p:txBody>
        </p:sp>
        <p:sp>
          <p:nvSpPr>
            <p:cNvPr id="11" name="Rectangle 10">
              <a:extLst>
                <a:ext uri="{FF2B5EF4-FFF2-40B4-BE49-F238E27FC236}">
                  <a16:creationId xmlns:a16="http://schemas.microsoft.com/office/drawing/2014/main" id="{040EEA94-193D-C841-CA68-E1628B7669DC}"/>
                </a:ext>
              </a:extLst>
            </p:cNvPr>
            <p:cNvSpPr/>
            <p:nvPr/>
          </p:nvSpPr>
          <p:spPr>
            <a:xfrm>
              <a:off x="1168667" y="3939241"/>
              <a:ext cx="9971772" cy="58477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DB3E942-CA77-2B1E-190B-AD7761D6EF07}"/>
              </a:ext>
            </a:extLst>
          </p:cNvPr>
          <p:cNvGrpSpPr/>
          <p:nvPr/>
        </p:nvGrpSpPr>
        <p:grpSpPr>
          <a:xfrm>
            <a:off x="1106459" y="4759529"/>
            <a:ext cx="9971772" cy="584775"/>
            <a:chOff x="1168667" y="3939241"/>
            <a:chExt cx="9971772" cy="584775"/>
          </a:xfrm>
        </p:grpSpPr>
        <p:sp>
          <p:nvSpPr>
            <p:cNvPr id="13" name="TextBox 12">
              <a:extLst>
                <a:ext uri="{FF2B5EF4-FFF2-40B4-BE49-F238E27FC236}">
                  <a16:creationId xmlns:a16="http://schemas.microsoft.com/office/drawing/2014/main" id="{0630B4BF-FD34-6BEF-B41C-4DC4D333719F}"/>
                </a:ext>
              </a:extLst>
            </p:cNvPr>
            <p:cNvSpPr txBox="1"/>
            <p:nvPr/>
          </p:nvSpPr>
          <p:spPr>
            <a:xfrm>
              <a:off x="1273257" y="4046962"/>
              <a:ext cx="9617243" cy="369332"/>
            </a:xfrm>
            <a:prstGeom prst="rect">
              <a:avLst/>
            </a:prstGeom>
            <a:noFill/>
          </p:spPr>
          <p:txBody>
            <a:bodyPr wrap="square" rtlCol="0">
              <a:spAutoFit/>
            </a:bodyPr>
            <a:lstStyle/>
            <a:p>
              <a:r>
                <a:rPr lang="en-US" b="1" dirty="0">
                  <a:latin typeface="Aptos" panose="020B0004020202020204" pitchFamily="34" charset="0"/>
                </a:rPr>
                <a:t>Number of employees in China:</a:t>
              </a:r>
              <a:endParaRPr lang="fr-FR" b="1" dirty="0">
                <a:latin typeface="Aptos" panose="020B0004020202020204" pitchFamily="34" charset="0"/>
              </a:endParaRPr>
            </a:p>
          </p:txBody>
        </p:sp>
        <p:sp>
          <p:nvSpPr>
            <p:cNvPr id="14" name="Rectangle 13">
              <a:extLst>
                <a:ext uri="{FF2B5EF4-FFF2-40B4-BE49-F238E27FC236}">
                  <a16:creationId xmlns:a16="http://schemas.microsoft.com/office/drawing/2014/main" id="{A5AF4F89-77F7-76D8-BF2E-C096A3F40465}"/>
                </a:ext>
              </a:extLst>
            </p:cNvPr>
            <p:cNvSpPr/>
            <p:nvPr/>
          </p:nvSpPr>
          <p:spPr>
            <a:xfrm>
              <a:off x="1168667" y="3939241"/>
              <a:ext cx="9971772" cy="58477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ED3E1C2B-2D64-E9E7-8E79-956FD9F502B0}"/>
              </a:ext>
            </a:extLst>
          </p:cNvPr>
          <p:cNvGrpSpPr/>
          <p:nvPr/>
        </p:nvGrpSpPr>
        <p:grpSpPr>
          <a:xfrm>
            <a:off x="1106459" y="5735091"/>
            <a:ext cx="9971772" cy="584775"/>
            <a:chOff x="1168667" y="3646852"/>
            <a:chExt cx="9971772" cy="584775"/>
          </a:xfrm>
        </p:grpSpPr>
        <p:sp>
          <p:nvSpPr>
            <p:cNvPr id="16" name="TextBox 15">
              <a:extLst>
                <a:ext uri="{FF2B5EF4-FFF2-40B4-BE49-F238E27FC236}">
                  <a16:creationId xmlns:a16="http://schemas.microsoft.com/office/drawing/2014/main" id="{A64E9DB3-50EE-219A-3FCF-F23BAD593C1D}"/>
                </a:ext>
              </a:extLst>
            </p:cNvPr>
            <p:cNvSpPr txBox="1"/>
            <p:nvPr/>
          </p:nvSpPr>
          <p:spPr>
            <a:xfrm>
              <a:off x="1273257" y="3754573"/>
              <a:ext cx="9617243" cy="369332"/>
            </a:xfrm>
            <a:prstGeom prst="rect">
              <a:avLst/>
            </a:prstGeom>
            <a:noFill/>
          </p:spPr>
          <p:txBody>
            <a:bodyPr wrap="square" rtlCol="0">
              <a:spAutoFit/>
            </a:bodyPr>
            <a:lstStyle/>
            <a:p>
              <a:r>
                <a:rPr lang="en-US" b="1" dirty="0">
                  <a:latin typeface="Aptos" panose="020B0004020202020204" pitchFamily="34" charset="0"/>
                </a:rPr>
                <a:t>Locations in China:</a:t>
              </a:r>
              <a:endParaRPr lang="fr-FR" b="1" dirty="0">
                <a:latin typeface="Aptos" panose="020B0004020202020204" pitchFamily="34" charset="0"/>
              </a:endParaRPr>
            </a:p>
          </p:txBody>
        </p:sp>
        <p:sp>
          <p:nvSpPr>
            <p:cNvPr id="17" name="Rectangle 16">
              <a:extLst>
                <a:ext uri="{FF2B5EF4-FFF2-40B4-BE49-F238E27FC236}">
                  <a16:creationId xmlns:a16="http://schemas.microsoft.com/office/drawing/2014/main" id="{2F8C27EB-B75C-A063-359C-12E71272565C}"/>
                </a:ext>
              </a:extLst>
            </p:cNvPr>
            <p:cNvSpPr/>
            <p:nvPr/>
          </p:nvSpPr>
          <p:spPr>
            <a:xfrm>
              <a:off x="1168667" y="3646852"/>
              <a:ext cx="9971772" cy="58477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164115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erson xmlns="2c790355-7b23-4326-ab50-2f61c0b39cbe">
      <UserInfo>
        <DisplayName/>
        <AccountId xsi:nil="true"/>
        <AccountType/>
      </UserInfo>
    </Pers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9BEF4BA3D62144BB82D6B9502BD4B3" ma:contentTypeVersion="3" ma:contentTypeDescription="Create a new document." ma:contentTypeScope="" ma:versionID="4e2f6388f1ef0473ab45ee108dcff312">
  <xsd:schema xmlns:xsd="http://www.w3.org/2001/XMLSchema" xmlns:xs="http://www.w3.org/2001/XMLSchema" xmlns:p="http://schemas.microsoft.com/office/2006/metadata/properties" xmlns:ns2="4b74072d-bd7d-454b-a012-b0ff45710f66" xmlns:ns3="2c790355-7b23-4326-ab50-2f61c0b39cbe" targetNamespace="http://schemas.microsoft.com/office/2006/metadata/properties" ma:root="true" ma:fieldsID="750b2915c449937d40e4b03855f5b938" ns2:_="" ns3:_="">
    <xsd:import namespace="4b74072d-bd7d-454b-a012-b0ff45710f66"/>
    <xsd:import namespace="2c790355-7b23-4326-ab50-2f61c0b39cbe"/>
    <xsd:element name="properties">
      <xsd:complexType>
        <xsd:sequence>
          <xsd:element name="documentManagement">
            <xsd:complexType>
              <xsd:all>
                <xsd:element ref="ns2:SharedWithDetails" minOccurs="0"/>
                <xsd:element ref="ns2:SharedWithUsers" minOccurs="0"/>
                <xsd:element ref="ns3:Per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74072d-bd7d-454b-a012-b0ff45710f66"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c790355-7b23-4326-ab50-2f61c0b39cbe" elementFormDefault="qualified">
    <xsd:import namespace="http://schemas.microsoft.com/office/2006/documentManagement/types"/>
    <xsd:import namespace="http://schemas.microsoft.com/office/infopath/2007/PartnerControls"/>
    <xsd:element name="Person" ma:index="10" nillable="true" ma:displayName="Person" ma:format="Dropdown" ma:list="UserInfo" ma:SharePointGroup="0" ma:internalName="Person">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CCC7FF-6898-4A66-8666-21DC848AAA80}">
  <ds:schemaRefs>
    <ds:schemaRef ds:uri="http://schemas.microsoft.com/office/2006/documentManagement/types"/>
    <ds:schemaRef ds:uri="4b74072d-bd7d-454b-a012-b0ff45710f66"/>
    <ds:schemaRef ds:uri="http://purl.org/dc/terms/"/>
    <ds:schemaRef ds:uri="http://www.w3.org/XML/1998/namespace"/>
    <ds:schemaRef ds:uri="http://purl.org/dc/dcmitype/"/>
    <ds:schemaRef ds:uri="http://schemas.microsoft.com/office/2006/metadata/properties"/>
    <ds:schemaRef ds:uri="http://purl.org/dc/elements/1.1/"/>
    <ds:schemaRef ds:uri="2c790355-7b23-4326-ab50-2f61c0b39cb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CA1D8CAF-3F20-4A55-9689-5DA14A7270DC}">
  <ds:schemaRefs>
    <ds:schemaRef ds:uri="http://schemas.microsoft.com/sharepoint/v3/contenttype/forms"/>
  </ds:schemaRefs>
</ds:datastoreItem>
</file>

<file path=customXml/itemProps3.xml><?xml version="1.0" encoding="utf-8"?>
<ds:datastoreItem xmlns:ds="http://schemas.openxmlformats.org/officeDocument/2006/customXml" ds:itemID="{A1698DDA-A950-40CF-8CC3-8127A1D4FB06}">
  <ds:schemaRefs>
    <ds:schemaRef ds:uri="2c790355-7b23-4326-ab50-2f61c0b39cbe"/>
    <ds:schemaRef ds:uri="4b74072d-bd7d-454b-a012-b0ff45710f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342</TotalTime>
  <Words>755</Words>
  <Application>Microsoft Macintosh PowerPoint</Application>
  <PresentationFormat>Widescreen</PresentationFormat>
  <Paragraphs>89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等线</vt:lpstr>
      <vt:lpstr>等线 Light</vt:lpstr>
      <vt:lpstr>Aptos</vt:lpstr>
      <vt:lpstr>Aptos Black</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 JANVIER</dc:creator>
  <cp:lastModifiedBy>Pascal CHEN</cp:lastModifiedBy>
  <cp:revision>11</cp:revision>
  <dcterms:created xsi:type="dcterms:W3CDTF">2018-11-26T09:44:00Z</dcterms:created>
  <dcterms:modified xsi:type="dcterms:W3CDTF">2026-04-21T07:12:07Z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0x010100BB9BEF4BA3D62144BB82D6B9502BD4B3</vt:lpwstr>
  </property>
</Properties>
</file>